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7" r:id="rId4"/>
    <p:sldId id="256" r:id="rId5"/>
    <p:sldId id="262" r:id="rId6"/>
    <p:sldId id="260" r:id="rId7"/>
    <p:sldId id="261" r:id="rId8"/>
    <p:sldId id="266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22B5-A28A-4525-8C1F-936CF6187ADD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80427-EE93-4095-BC41-DE60B68DD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X</a:t>
            </a:r>
            <a:r>
              <a:rPr lang="ro-RO" sz="900" dirty="0" smtClean="0"/>
              <a:t>L=61</a:t>
            </a:r>
            <a:r>
              <a:rPr lang="ro-RO" sz="900" baseline="0" dirty="0" smtClean="0"/>
              <a:t> ohmi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80427-EE93-4095-BC41-DE60B68DD1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80427-EE93-4095-BC41-DE60B68DD1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8B94-B742-45C3-886B-7803F3B5A132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6DB-812B-47B8-8054-3C05D1C0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/>
              <a:t>Rezistorul, bobina și condensatorul în curent alternativ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gradFill flip="none" rotWithShape="1">
            <a:gsLst>
              <a:gs pos="31000">
                <a:schemeClr val="accent6">
                  <a:lumMod val="75000"/>
                </a:schemeClr>
              </a:gs>
              <a:gs pos="78000">
                <a:srgbClr val="FFFF99"/>
              </a:gs>
              <a:gs pos="100000">
                <a:srgbClr val="FFFF99">
                  <a:alpha val="81961"/>
                </a:srgbClr>
              </a:gs>
              <a:gs pos="64999">
                <a:srgbClr val="FFFF99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6019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Prof. Iuliana Roman</a:t>
            </a:r>
          </a:p>
          <a:p>
            <a:r>
              <a:rPr lang="ro-RO" dirty="0" smtClean="0"/>
              <a:t>C. N. Zinca Golescu, </a:t>
            </a:r>
            <a:r>
              <a:rPr lang="ro-RO" dirty="0" err="1" smtClean="0"/>
              <a:t>Pitesti</a:t>
            </a:r>
            <a:endParaRPr lang="ro-R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200" y="76200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Într-un circuit de curent alternativ, condensatorul are o comportare diferită, deoarece el se încarcă şi se descarcă periodic, determinând</a:t>
            </a:r>
            <a:r>
              <a:rPr kumimoji="0" lang="ro-R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apariția unui curent electric prin circuitul exterior lui.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5" name="Picture 4" descr="C in ca Umin.png"/>
          <p:cNvPicPr>
            <a:picLocks noChangeAspect="1"/>
          </p:cNvPicPr>
          <p:nvPr/>
        </p:nvPicPr>
        <p:blipFill>
          <a:blip r:embed="rId3" cstate="print"/>
          <a:srcRect l="4180" r="3865" b="8511"/>
          <a:stretch>
            <a:fillRect/>
          </a:stretch>
        </p:blipFill>
        <p:spPr>
          <a:xfrm>
            <a:off x="0" y="152400"/>
            <a:ext cx="4678326" cy="3048000"/>
          </a:xfrm>
          <a:prstGeom prst="rect">
            <a:avLst/>
          </a:prstGeom>
        </p:spPr>
      </p:pic>
      <p:pic>
        <p:nvPicPr>
          <p:cNvPr id="7" name="Picture 6" descr="Cin ca U m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4731500" cy="2971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24400" y="3622774"/>
            <a:ext cx="4267200" cy="1863627"/>
            <a:chOff x="4800600" y="3729818"/>
            <a:chExt cx="4589253" cy="2072071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5110843" y="4877964"/>
            <a:ext cx="1219200" cy="923925"/>
          </p:xfrm>
          <a:graphic>
            <a:graphicData uri="http://schemas.openxmlformats.org/presentationml/2006/ole">
              <p:oleObj spid="_x0000_s21506" name="Ecuaţie" r:id="rId5" imgW="583920" imgH="457200" progId="Equation.3">
                <p:embed/>
              </p:oleObj>
            </a:graphicData>
          </a:graphic>
        </p:graphicFrame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800600" y="3729818"/>
              <a:ext cx="4589253" cy="102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5715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Un condensator aflat într-un circuit de </a:t>
              </a:r>
              <a:r>
                <a:rPr lang="ro-RO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ro-RO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.a</a:t>
              </a:r>
              <a:r>
                <a:rPr kumimoji="0" lang="ro-RO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introduce o </a:t>
              </a:r>
              <a:r>
                <a:rPr kumimoji="0" lang="ro-RO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rezistenţă aparentă,</a:t>
              </a:r>
              <a:r>
                <a:rPr kumimoji="0" lang="ro-RO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numită </a:t>
              </a:r>
              <a:r>
                <a:rPr kumimoji="0" lang="ro-RO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reactanţă capacitivă</a:t>
              </a:r>
              <a:r>
                <a:rPr kumimoji="0" lang="ro-RO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ro-RO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ro-RO" sz="12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C</a:t>
              </a:r>
              <a:endPara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7903029" y="4865181"/>
            <a:ext cx="1065212" cy="742950"/>
          </p:xfrm>
          <a:graphic>
            <a:graphicData uri="http://schemas.openxmlformats.org/presentationml/2006/ole">
              <p:oleObj spid="_x0000_s21509" name="Ecuaţie" r:id="rId6" imgW="571320" imgH="393480" progId="Equation.3">
                <p:embed/>
              </p:oleObj>
            </a:graphicData>
          </a:graphic>
        </p:graphicFrame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6493993" y="5081997"/>
            <a:ext cx="1338792" cy="381000"/>
          </p:xfrm>
          <a:graphic>
            <a:graphicData uri="http://schemas.openxmlformats.org/presentationml/2006/ole">
              <p:oleObj spid="_x0000_s21510" name="Ecuaţie" r:id="rId7" imgW="799920" imgH="228600" progId="Equation.3">
                <p:embed/>
              </p:oleObj>
            </a:graphicData>
          </a:graphic>
        </p:graphicFrame>
      </p:grpSp>
      <p:sp>
        <p:nvSpPr>
          <p:cNvPr id="15" name="Rectangle 14"/>
          <p:cNvSpPr/>
          <p:nvPr/>
        </p:nvSpPr>
        <p:spPr>
          <a:xfrm>
            <a:off x="4648200" y="1371600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Priviți armăturile condensatorului în cele 2 situații!</a:t>
            </a:r>
          </a:p>
          <a:p>
            <a:pPr lvl="0"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Cum este curentul în fiecare caz? Dar tensiunea?</a:t>
            </a:r>
          </a:p>
          <a:p>
            <a:pPr lvl="0"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Formulați o ipoteză care să explice observațiile făcute!</a:t>
            </a:r>
          </a:p>
          <a:p>
            <a:pPr lvl="0"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 observați la </a:t>
            </a:r>
            <a:r>
              <a:rPr kumimoji="0" lang="ro-RO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graficele tensiunii și curentului în  cele 2 situații</a:t>
            </a: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Comparați efectele bobinei și condensatorului</a:t>
            </a:r>
          </a:p>
          <a:p>
            <a:pPr lvl="0" indent="173038" algn="just" fontAlgn="base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54102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În situația prezentată:</a:t>
            </a: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Calculați reactanța condensatorului</a:t>
            </a: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Calculați capacitatea condensatorului </a:t>
            </a: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Ce sarcină maximă se acumulează?</a:t>
            </a:r>
            <a:endParaRPr lang="en-US" dirty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705600" y="1524000"/>
            <a:ext cx="2057400" cy="1938754"/>
            <a:chOff x="6705600" y="1371600"/>
            <a:chExt cx="2057400" cy="1938754"/>
          </a:xfrm>
        </p:grpSpPr>
        <p:sp>
          <p:nvSpPr>
            <p:cNvPr id="4" name="Rectangle 3"/>
            <p:cNvSpPr/>
            <p:nvPr/>
          </p:nvSpPr>
          <p:spPr>
            <a:xfrm>
              <a:off x="6705600" y="17526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05600" y="1752600"/>
              <a:ext cx="2057400" cy="0"/>
            </a:xfrm>
            <a:prstGeom prst="straightConnector1">
              <a:avLst/>
            </a:prstGeom>
            <a:ln w="2222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705600" y="1752600"/>
              <a:ext cx="0" cy="15240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229600" y="1371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 dirty="0" smtClean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  <a:r>
                <a:rPr lang="ro-RO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29718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600" dirty="0" err="1" smtClean="0">
                  <a:solidFill>
                    <a:srgbClr val="FF0000"/>
                  </a:solidFill>
                </a:rPr>
                <a:t>U</a:t>
              </a:r>
              <a:r>
                <a:rPr lang="ro-RO" sz="1000" dirty="0" err="1" smtClean="0">
                  <a:solidFill>
                    <a:srgbClr val="FF0000"/>
                  </a:solidFill>
                </a:rPr>
                <a:t>C</a:t>
              </a:r>
              <a:r>
                <a:rPr lang="ro-RO" sz="1200" dirty="0" err="1" smtClean="0">
                  <a:solidFill>
                    <a:srgbClr val="FF0000"/>
                  </a:solidFill>
                </a:rPr>
                <a:t>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1905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π</a:t>
              </a:r>
              <a:r>
                <a:rPr lang="ro-RO" dirty="0" smtClean="0">
                  <a:latin typeface="Arial"/>
                  <a:cs typeface="Arial"/>
                </a:rPr>
                <a:t>/2</a:t>
              </a:r>
              <a:endParaRPr lang="en-US" dirty="0"/>
            </a:p>
          </p:txBody>
        </p:sp>
      </p:grp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172200" y="3886200"/>
          <a:ext cx="2143125" cy="457200"/>
        </p:xfrm>
        <a:graphic>
          <a:graphicData uri="http://schemas.openxmlformats.org/presentationml/2006/ole">
            <p:oleObj spid="_x0000_s20482" name="Ecuaţie" r:id="rId4" imgW="952200" imgH="20304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086475" y="4419600"/>
          <a:ext cx="3086100" cy="885825"/>
        </p:xfrm>
        <a:graphic>
          <a:graphicData uri="http://schemas.openxmlformats.org/presentationml/2006/ole">
            <p:oleObj spid="_x0000_s20483" name="Ecuaţie" r:id="rId5" imgW="1371600" imgH="393480" progId="Equation.3">
              <p:embed/>
            </p:oleObj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" y="4283585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o-RO" sz="1600" b="1" i="1" dirty="0"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ntensitatea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curentului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electric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printr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-un circuit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condensator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este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defazată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cu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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/2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înaintea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tensiunii</a:t>
            </a:r>
            <a:endParaRPr kumimoji="0" lang="ro-RO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o-RO" b="1" i="1" dirty="0"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este introdusă o rezistență </a:t>
            </a:r>
            <a:r>
              <a:rPr lang="ro-RO" b="1" i="1" dirty="0" smtClean="0"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aparentă </a:t>
            </a:r>
            <a:r>
              <a:rPr lang="ro-RO" b="1" i="1" dirty="0" err="1" smtClean="0">
                <a:latin typeface="+mj-lt"/>
                <a:ea typeface="Times New Roman" pitchFamily="18" charset="0"/>
                <a:cs typeface="Arial" pitchFamily="34" charset="0"/>
                <a:sym typeface="Symbol" pitchFamily="18" charset="2"/>
              </a:rPr>
              <a:t>Xc</a:t>
            </a:r>
            <a:endParaRPr lang="fr-FR" b="1" i="1" dirty="0">
              <a:latin typeface="+mj-lt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1143000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Concluzii: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https://www.youtube.com/watch?v=EoWMF3VkI6U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gradFill flip="none" rotWithShape="1">
            <a:gsLst>
              <a:gs pos="31000">
                <a:schemeClr val="accent6">
                  <a:lumMod val="75000"/>
                </a:schemeClr>
              </a:gs>
              <a:gs pos="78000">
                <a:srgbClr val="FFFF99"/>
              </a:gs>
              <a:gs pos="100000">
                <a:srgbClr val="FFFF99">
                  <a:alpha val="81961"/>
                </a:srgbClr>
              </a:gs>
              <a:gs pos="64999">
                <a:srgbClr val="FFFF99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http://www.youtube.com/watch?v=VSMGnmQApA0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106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Diagrama </a:t>
            </a:r>
            <a:r>
              <a:rPr lang="ro-RO" dirty="0" err="1" smtClean="0"/>
              <a:t>fazorială</a:t>
            </a:r>
            <a:endParaRPr lang="en-US" dirty="0"/>
          </a:p>
        </p:txBody>
      </p:sp>
      <p:pic>
        <p:nvPicPr>
          <p:cNvPr id="20" name="Picture 19" descr="condensatorul in 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46468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685800"/>
            <a:ext cx="7696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4463" algn="l"/>
              </a:tabLs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Obiective: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4463" algn="l"/>
              </a:tabLst>
            </a:pPr>
            <a:endParaRPr kumimoji="0" lang="ro-R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4463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Investigarea experimentală 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 ajutorul simulărilor  </a:t>
            </a:r>
            <a:r>
              <a:rPr kumimoji="0" lang="ro-R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Phet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comportamentului rezistorului, bobinei şi condensatorului în curent continuu şi în curent alternativ</a:t>
            </a:r>
            <a:endParaRPr kumimoji="0" lang="ro-R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4463" algn="l"/>
              </a:tabLst>
            </a:pPr>
            <a:endParaRPr kumimoji="0" lang="ro-R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44463" algn="l"/>
              </a:tabLst>
            </a:pPr>
            <a:r>
              <a:rPr lang="ro-RO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Punerea în evidență a principalelor proprietăți ale rezistorilor, bobinelor și condensatoarelor în circuitele de curent alternativ; utilizarea simulărilor pentru a facilita înțelegerea noțiunii de defazaj între intensitate si tensiune</a:t>
            </a: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4463" algn="l"/>
              </a:tabLst>
            </a:pPr>
            <a:endParaRPr lang="ro-RO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4463" algn="l"/>
              </a:tabLst>
            </a:pPr>
            <a:r>
              <a:rPr lang="ro-RO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Descrierea calitativă a fenomenelor fizice</a:t>
            </a: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4463" algn="l"/>
              </a:tabLst>
            </a:pPr>
            <a:endParaRPr lang="ro-RO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4463" algn="l"/>
              </a:tabLst>
            </a:pPr>
            <a:r>
              <a:rPr lang="ro-RO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Prezentarea formalismului adecvat în legătură cu fenomenele fizice reale</a:t>
            </a:r>
          </a:p>
          <a:p>
            <a:pPr marR="0" lvl="0" indent="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4463" algn="l"/>
              </a:tabLst>
            </a:pPr>
            <a:endParaRPr lang="ro-RO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44463" algn="l"/>
              </a:tabLst>
            </a:pPr>
            <a:r>
              <a:rPr lang="vi-VN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Transferul mărimilor şi formalismul utilizat în descrierea fen</a:t>
            </a:r>
            <a:r>
              <a:rPr lang="ro-RO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omenelor</a:t>
            </a:r>
            <a:r>
              <a:rPr lang="vi-VN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ondulatorii, indiferent de natura acestora</a:t>
            </a:r>
            <a:endParaRPr lang="ro-RO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44463" algn="l"/>
              </a:tabLst>
            </a:pPr>
            <a:endParaRPr lang="ro-RO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44463" algn="l"/>
              </a:tabLst>
            </a:pPr>
            <a:r>
              <a:rPr lang="ro-RO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Prezentarea  în fața elevilor a modului în care se utilizează aplicația </a:t>
            </a:r>
            <a:r>
              <a:rPr lang="ro-RO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Phet</a:t>
            </a:r>
            <a:r>
              <a:rPr lang="ro-RO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o-RO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Trusa de </a:t>
            </a:r>
            <a:r>
              <a:rPr lang="ro-RO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Constructie</a:t>
            </a:r>
            <a:r>
              <a:rPr lang="ro-RO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Circuite (DC si AC), </a:t>
            </a:r>
            <a:r>
              <a:rPr lang="ro-RO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oferindu-le posibilitatea să studieze individual sau pe grupe, diferite circuite sau/și să rezolve probleme</a:t>
            </a:r>
          </a:p>
          <a:p>
            <a:pPr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44463" algn="l"/>
              </a:tabLst>
            </a:pPr>
            <a:endParaRPr lang="ro-RO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44463" algn="l"/>
              </a:tabLst>
            </a:pP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zistor in 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6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486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rezistor se comportă identic în </a:t>
            </a:r>
            <a:r>
              <a:rPr kumimoji="0" lang="ro-R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c.c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şi în </a:t>
            </a:r>
            <a:r>
              <a:rPr kumimoji="0" lang="ro-R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c.a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transformă, prin efect Joule, energia electrică în căldură. Rezistenţa unui rezistor în curent alternativ este numită rezistenţă activă.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0"/>
            <a:ext cx="28956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Observați că intensitatea și tensiunea oscilează în fază în circuitul de </a:t>
            </a:r>
            <a:r>
              <a:rPr lang="ro-RO" dirty="0" err="1" smtClean="0"/>
              <a:t>c.a</a:t>
            </a:r>
            <a:r>
              <a:rPr lang="ro-RO" dirty="0" smtClean="0"/>
              <a:t>.!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gradFill flip="none" rotWithShape="1">
            <a:gsLst>
              <a:gs pos="31000">
                <a:schemeClr val="accent6">
                  <a:lumMod val="75000"/>
                </a:schemeClr>
              </a:gs>
              <a:gs pos="78000">
                <a:srgbClr val="FFFF99"/>
              </a:gs>
              <a:gs pos="100000">
                <a:srgbClr val="FFFF99">
                  <a:alpha val="81961"/>
                </a:srgbClr>
              </a:gs>
              <a:gs pos="64999">
                <a:srgbClr val="FFFF99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8862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latin typeface="Arial" pitchFamily="34" charset="0"/>
                <a:ea typeface="Times New Roman" pitchFamily="18" charset="0"/>
                <a:cs typeface="Arial" pitchFamily="34" charset="0"/>
              </a:rPr>
              <a:t>Un rezistor în curent alternativ nu introduce niciun defazaj între intensitatea curentului şi tensiunea electrică</a:t>
            </a: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24600" y="4648200"/>
            <a:ext cx="2400300" cy="1028700"/>
            <a:chOff x="228600" y="4648200"/>
            <a:chExt cx="2400300" cy="1028700"/>
          </a:xfrm>
        </p:grpSpPr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914400" y="4648200"/>
            <a:ext cx="381000" cy="325438"/>
          </p:xfrm>
          <a:graphic>
            <a:graphicData uri="http://schemas.openxmlformats.org/presentationml/2006/ole">
              <p:oleObj spid="_x0000_s1026" name="Ecuaţie" r:id="rId3" imgW="126780" imgH="164814" progId="Equation.3">
                <p:embed/>
              </p:oleObj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723900" y="5191125"/>
            <a:ext cx="838200" cy="333375"/>
          </p:xfrm>
          <a:graphic>
            <a:graphicData uri="http://schemas.openxmlformats.org/presentationml/2006/ole">
              <p:oleObj spid="_x0000_s1027" name="Ecuaţie" r:id="rId4" imgW="507780" imgH="177723" progId="Equation.3">
                <p:embed/>
              </p:oleObj>
            </a:graphicData>
          </a:graphic>
        </p:graphicFrame>
        <p:grpSp>
          <p:nvGrpSpPr>
            <p:cNvPr id="8" name="Group 3"/>
            <p:cNvGrpSpPr>
              <a:grpSpLocks noChangeAspect="1"/>
            </p:cNvGrpSpPr>
            <p:nvPr/>
          </p:nvGrpSpPr>
          <p:grpSpPr bwMode="auto">
            <a:xfrm>
              <a:off x="228600" y="4648200"/>
              <a:ext cx="2400300" cy="1028700"/>
              <a:chOff x="3118" y="6709"/>
              <a:chExt cx="2853" cy="1215"/>
            </a:xfrm>
          </p:grpSpPr>
          <p:sp>
            <p:nvSpPr>
              <p:cNvPr id="9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3118" y="6709"/>
                <a:ext cx="2853" cy="121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3526" y="7249"/>
                <a:ext cx="1358" cy="0"/>
              </a:xfrm>
              <a:prstGeom prst="lin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3547" y="7328"/>
                <a:ext cx="2169" cy="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341" y="6844"/>
                <a:ext cx="364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4476" y="7384"/>
                <a:ext cx="821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161925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05400" y="517525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Scrisă pentru valori efective,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legea lui Ohm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pentru circuitul cu rezistor este: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486400" y="1600200"/>
            <a:ext cx="3059113" cy="1997075"/>
            <a:chOff x="5105400" y="1660525"/>
            <a:chExt cx="3059113" cy="1997075"/>
          </a:xfrm>
        </p:grpSpPr>
        <p:graphicFrame>
          <p:nvGraphicFramePr>
            <p:cNvPr id="18" name="Object 14"/>
            <p:cNvGraphicFramePr>
              <a:graphicFrameLocks noChangeAspect="1"/>
            </p:cNvGraphicFramePr>
            <p:nvPr/>
          </p:nvGraphicFramePr>
          <p:xfrm>
            <a:off x="7162800" y="1660525"/>
            <a:ext cx="947737" cy="625475"/>
          </p:xfrm>
          <a:graphic>
            <a:graphicData uri="http://schemas.openxmlformats.org/presentationml/2006/ole">
              <p:oleObj spid="_x0000_s1028" name="Ecuaţie" r:id="rId5" imgW="596880" imgH="393480" progId="Equation.3">
                <p:embed/>
              </p:oleObj>
            </a:graphicData>
          </a:graphic>
        </p:graphicFrame>
        <p:graphicFrame>
          <p:nvGraphicFramePr>
            <p:cNvPr id="20" name="Object 21"/>
            <p:cNvGraphicFramePr>
              <a:graphicFrameLocks noChangeAspect="1"/>
            </p:cNvGraphicFramePr>
            <p:nvPr/>
          </p:nvGraphicFramePr>
          <p:xfrm>
            <a:off x="7391400" y="3032125"/>
            <a:ext cx="544512" cy="625475"/>
          </p:xfrm>
          <a:graphic>
            <a:graphicData uri="http://schemas.openxmlformats.org/presentationml/2006/ole">
              <p:oleObj spid="_x0000_s1029" name="Ecuaţie" r:id="rId6" imgW="342720" imgH="393480" progId="Equation.3">
                <p:embed/>
              </p:oleObj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5105400" y="1812925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 smtClean="0"/>
                <a:t>Valori instantanee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3184525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 smtClean="0"/>
                <a:t>Mărimi efective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05400" y="2498725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 smtClean="0"/>
                <a:t>Valori maxime</a:t>
              </a:r>
              <a:endParaRPr lang="en-US" dirty="0"/>
            </a:p>
          </p:txBody>
        </p:sp>
        <p:graphicFrame>
          <p:nvGraphicFramePr>
            <p:cNvPr id="24" name="Object 22"/>
            <p:cNvGraphicFramePr>
              <a:graphicFrameLocks noChangeAspect="1"/>
            </p:cNvGraphicFramePr>
            <p:nvPr/>
          </p:nvGraphicFramePr>
          <p:xfrm>
            <a:off x="7239000" y="2422525"/>
            <a:ext cx="925513" cy="625475"/>
          </p:xfrm>
          <a:graphic>
            <a:graphicData uri="http://schemas.openxmlformats.org/presentationml/2006/ole">
              <p:oleObj spid="_x0000_s1030" name="Ecuaţie" r:id="rId7" imgW="583920" imgH="393480" progId="Equation.3">
                <p:embed/>
              </p:oleObj>
            </a:graphicData>
          </a:graphic>
        </p:graphicFrame>
      </p:grpSp>
      <p:sp>
        <p:nvSpPr>
          <p:cNvPr id="25" name="Rectangle 24"/>
          <p:cNvSpPr/>
          <p:nvPr/>
        </p:nvSpPr>
        <p:spPr>
          <a:xfrm>
            <a:off x="228600" y="6211669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http://phet.colorado.edu/ro/simulation/circuit-construction-kit-ac-virtual-lab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1000" y="4572000"/>
          <a:ext cx="2143125" cy="457200"/>
        </p:xfrm>
        <a:graphic>
          <a:graphicData uri="http://schemas.openxmlformats.org/presentationml/2006/ole">
            <p:oleObj spid="_x0000_s1031" name="Ecuaţie" r:id="rId8" imgW="952200" imgH="20304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80988" y="5181600"/>
          <a:ext cx="2343150" cy="457200"/>
        </p:xfrm>
        <a:graphic>
          <a:graphicData uri="http://schemas.openxmlformats.org/presentationml/2006/ole">
            <p:oleObj spid="_x0000_s1032" name="Ecuaţie" r:id="rId9" imgW="1041120" imgH="20304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4770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Diagrama </a:t>
            </a:r>
            <a:r>
              <a:rPr lang="ro-RO" dirty="0" err="1" smtClean="0"/>
              <a:t>fazorială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3429000"/>
            <a:ext cx="1143000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Concluzii: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" name="Picture 29" descr="rEZISTORUL IN C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5105400" cy="2991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gradFill flip="none" rotWithShape="1">
            <a:gsLst>
              <a:gs pos="31000">
                <a:schemeClr val="accent6">
                  <a:lumMod val="75000"/>
                </a:schemeClr>
              </a:gs>
              <a:gs pos="78000">
                <a:srgbClr val="FFFF99"/>
              </a:gs>
              <a:gs pos="100000">
                <a:srgbClr val="FFFF99">
                  <a:alpha val="81961"/>
                </a:srgbClr>
              </a:gs>
              <a:gs pos="64999">
                <a:srgbClr val="FFFF99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http://www.youtube.com/watch?v=VSMGnmQApA0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3733800" y="1524000"/>
          <a:ext cx="1828800" cy="304800"/>
        </p:xfrm>
        <a:graphic>
          <a:graphicData uri="http://schemas.openxmlformats.org/presentationml/2006/ole">
            <p:oleObj spid="_x0000_s3075" name="Ecuaţie" r:id="rId3" imgW="1218671" imgH="215806" progId="Equation.3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247900" y="4902200"/>
          <a:ext cx="1065213" cy="846138"/>
        </p:xfrm>
        <a:graphic>
          <a:graphicData uri="http://schemas.openxmlformats.org/presentationml/2006/ole">
            <p:oleObj spid="_x0000_s3077" name="Ecuaţie" r:id="rId4" imgW="520560" imgH="41904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038600" y="5105400"/>
          <a:ext cx="2246243" cy="457200"/>
        </p:xfrm>
        <a:graphic>
          <a:graphicData uri="http://schemas.openxmlformats.org/presentationml/2006/ole">
            <p:oleObj spid="_x0000_s3078" name="Ecuaţie" r:id="rId5" imgW="1079032" imgH="215806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6781800" y="5181600"/>
          <a:ext cx="1511745" cy="417033"/>
        </p:xfrm>
        <a:graphic>
          <a:graphicData uri="http://schemas.openxmlformats.org/presentationml/2006/ole">
            <p:oleObj spid="_x0000_s3079" name="Ecuaţie" r:id="rId6" imgW="825500" imgH="228600" progId="Equation.3">
              <p:embed/>
            </p:oleObj>
          </a:graphicData>
        </a:graphic>
      </p:graphicFrame>
      <p:sp useBgFill="1">
        <p:nvSpPr>
          <p:cNvPr id="36874" name="Rectangle 10"/>
          <p:cNvSpPr>
            <a:spLocks noChangeArrowheads="1"/>
          </p:cNvSpPr>
          <p:nvPr/>
        </p:nvSpPr>
        <p:spPr bwMode="auto">
          <a:xfrm>
            <a:off x="228600" y="274023"/>
            <a:ext cx="8686800" cy="10772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Bobina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este formată dintr-un fir conductor înfăşurat. Numim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bobină ideală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bobina </a:t>
            </a:r>
            <a:r>
              <a:rPr lang="ro-RO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pentru care neglijăm rezistența electrică a firului conductor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Orice bobină este caracterizată de o anumită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inductanţă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endParaRPr kumimoji="0" lang="ro-RO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09600" y="42672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7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bobină aflată într-un circuit de curent alternativ introduce o </a:t>
            </a:r>
            <a:r>
              <a:rPr kumimoji="0" lang="ro-RO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rezistenţă aparentă,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numită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reactanţă inductivă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endParaRPr kumimoji="0" lang="ro-RO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586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http://www.youtube.com/watch?v=NgwXkUt3XxQ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905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 trecerea curentului electric, în bobină ia naștere un câmp magnetic, o parte din energia electrică fiind stocată </a:t>
            </a:r>
            <a:r>
              <a:rPr lang="ro-RO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temporar sub </a:t>
            </a:r>
            <a:r>
              <a:rPr lang="ro-RO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formă de energie a câmpului </a:t>
            </a:r>
            <a:r>
              <a:rPr lang="ro-RO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magnetic din interiorul bobinei. Această energie a câmpului magnetic este restituită periodic circuitului, ca urmare a fenomenului de inducție electromagnetică.</a:t>
            </a: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205163" y="3505200"/>
          <a:ext cx="1420812" cy="838200"/>
        </p:xfrm>
        <a:graphic>
          <a:graphicData uri="http://schemas.openxmlformats.org/presentationml/2006/ole">
            <p:oleObj spid="_x0000_s3081" name="Ecuaţie" r:id="rId7" imgW="7617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a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8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381000"/>
            <a:ext cx="5486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Priviți graficele intensității curentului </a:t>
            </a:r>
            <a:r>
              <a:rPr lang="ro-RO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ș</a:t>
            </a: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tensiunii în funcție de timp! Ce observați?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Conform datelor de pe abscisă, aproximați perioada și frecvența </a:t>
            </a:r>
            <a:r>
              <a:rPr lang="ro-RO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c.a</a:t>
            </a:r>
            <a:r>
              <a:rPr lang="ro-RO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Atunci</a:t>
            </a:r>
            <a:r>
              <a:rPr lang="en-US" dirty="0" smtClean="0"/>
              <a:t> c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intensitatea</a:t>
            </a:r>
            <a:r>
              <a:rPr lang="en-US" dirty="0" smtClean="0"/>
              <a:t> </a:t>
            </a:r>
            <a:r>
              <a:rPr lang="en-US" dirty="0" err="1" smtClean="0"/>
              <a:t>curentului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0, </a:t>
            </a:r>
            <a:r>
              <a:rPr lang="en-US" dirty="0" err="1" smtClean="0"/>
              <a:t>te</a:t>
            </a:r>
            <a:r>
              <a:rPr lang="ro-RO" dirty="0" smtClean="0"/>
              <a:t>n</a:t>
            </a:r>
            <a:r>
              <a:rPr lang="en-US" dirty="0" err="1" smtClean="0"/>
              <a:t>siunea</a:t>
            </a:r>
            <a:r>
              <a:rPr lang="en-US" dirty="0" smtClean="0"/>
              <a:t> la </a:t>
            </a:r>
            <a:r>
              <a:rPr lang="en-US" dirty="0" err="1" smtClean="0"/>
              <a:t>bornele</a:t>
            </a:r>
            <a:r>
              <a:rPr lang="en-US" dirty="0" smtClean="0"/>
              <a:t> </a:t>
            </a:r>
            <a:r>
              <a:rPr lang="en-US" dirty="0" err="1" smtClean="0"/>
              <a:t>bobinei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maxim</a:t>
            </a:r>
            <a:r>
              <a:rPr lang="ro-RO" dirty="0" smtClean="0"/>
              <a:t>ă  (tensiunea este defazată la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ro-RO" dirty="0" smtClean="0">
                <a:latin typeface="Arial"/>
                <a:cs typeface="Arial"/>
              </a:rPr>
              <a:t>/2 </a:t>
            </a:r>
            <a:r>
              <a:rPr lang="ro-RO" dirty="0" smtClean="0"/>
              <a:t>înaintea curentului) , </a:t>
            </a:r>
            <a:r>
              <a:rPr lang="ro-RO" dirty="0" err="1" smtClean="0"/>
              <a:t>U</a:t>
            </a:r>
            <a:r>
              <a:rPr lang="ro-RO" sz="1100" dirty="0" err="1" smtClean="0"/>
              <a:t>max</a:t>
            </a:r>
            <a:r>
              <a:rPr lang="ro-RO" sz="1100" dirty="0" smtClean="0"/>
              <a:t> </a:t>
            </a:r>
            <a:r>
              <a:rPr lang="ro-RO" dirty="0" smtClean="0"/>
              <a:t>=25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4" y="0"/>
            <a:ext cx="91380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Atunci</a:t>
            </a:r>
            <a:r>
              <a:rPr lang="en-US" dirty="0" smtClean="0"/>
              <a:t> c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ro-RO" dirty="0" smtClean="0"/>
              <a:t>tensiunea electrică </a:t>
            </a:r>
            <a:r>
              <a:rPr lang="en-US" dirty="0" err="1" smtClean="0"/>
              <a:t>este</a:t>
            </a:r>
            <a:r>
              <a:rPr lang="en-US" dirty="0" smtClean="0"/>
              <a:t> 0, </a:t>
            </a:r>
            <a:r>
              <a:rPr lang="ro-RO" dirty="0" smtClean="0"/>
              <a:t>intensitatea curentului prin</a:t>
            </a:r>
            <a:r>
              <a:rPr lang="en-US" dirty="0" smtClean="0"/>
              <a:t> </a:t>
            </a:r>
            <a:r>
              <a:rPr lang="en-US" dirty="0" err="1" smtClean="0"/>
              <a:t>bobin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endParaRPr lang="ro-RO" dirty="0" smtClean="0"/>
          </a:p>
          <a:p>
            <a:r>
              <a:rPr lang="en-US" dirty="0" err="1" smtClean="0"/>
              <a:t>este</a:t>
            </a:r>
            <a:r>
              <a:rPr lang="en-US" dirty="0" smtClean="0"/>
              <a:t> maxim</a:t>
            </a:r>
            <a:r>
              <a:rPr lang="ro-RO" dirty="0" smtClean="0"/>
              <a:t>ă  (tensiunea este defazată la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ro-RO" dirty="0" smtClean="0">
                <a:latin typeface="Arial"/>
                <a:cs typeface="Arial"/>
              </a:rPr>
              <a:t>/2 </a:t>
            </a:r>
            <a:r>
              <a:rPr lang="ro-RO" dirty="0" smtClean="0"/>
              <a:t>înaintea curentului),  </a:t>
            </a:r>
            <a:r>
              <a:rPr lang="ro-RO" dirty="0" err="1" smtClean="0"/>
              <a:t>I</a:t>
            </a:r>
            <a:r>
              <a:rPr lang="ro-RO" sz="1100" dirty="0" err="1" smtClean="0"/>
              <a:t>max</a:t>
            </a:r>
            <a:r>
              <a:rPr lang="ro-RO" sz="1100" dirty="0" smtClean="0"/>
              <a:t> </a:t>
            </a:r>
            <a:r>
              <a:rPr lang="ro-RO" dirty="0" smtClean="0"/>
              <a:t>=0.41A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Sarcini de lucru: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Analizând </a:t>
            </a:r>
            <a:r>
              <a:rPr lang="ro-RO" sz="16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datele din </a:t>
            </a: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imagini, </a:t>
            </a:r>
            <a:r>
              <a:rPr lang="ro-RO" sz="16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calculați </a:t>
            </a: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reactanța inductivă a bobinei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Calculați frecvența </a:t>
            </a:r>
            <a:r>
              <a:rPr lang="ro-RO" sz="16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și perioada </a:t>
            </a:r>
            <a:r>
              <a:rPr lang="ro-RO" sz="1600" dirty="0" err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c.a</a:t>
            </a:r>
            <a:r>
              <a:rPr lang="ro-RO" sz="16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1600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Comparați perioada obținută prin calcul cu perioada observată în graficele tensiunii și intensității</a:t>
            </a:r>
            <a:endParaRPr lang="en-US" sz="1600" dirty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28600" y="4418112"/>
            <a:ext cx="579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b="1" i="1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lang="fr-FR" sz="2000" b="1" i="1" dirty="0" err="1">
                <a:ea typeface="Times New Roman" pitchFamily="18" charset="0"/>
                <a:cs typeface="Arial" pitchFamily="34" charset="0"/>
              </a:rPr>
              <a:t>ntensitatea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i="1" dirty="0" err="1">
                <a:ea typeface="Times New Roman" pitchFamily="18" charset="0"/>
                <a:cs typeface="Arial" pitchFamily="34" charset="0"/>
              </a:rPr>
              <a:t>curentului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i="1" dirty="0" err="1">
                <a:ea typeface="Times New Roman" pitchFamily="18" charset="0"/>
                <a:cs typeface="Arial" pitchFamily="34" charset="0"/>
              </a:rPr>
              <a:t>electric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i="1" dirty="0" err="1">
                <a:ea typeface="Times New Roman" pitchFamily="18" charset="0"/>
                <a:cs typeface="Arial" pitchFamily="34" charset="0"/>
              </a:rPr>
              <a:t>printr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-un circuit </a:t>
            </a:r>
            <a:r>
              <a:rPr lang="fr-FR" sz="2000" b="1" i="1" dirty="0" err="1">
                <a:ea typeface="Times New Roman" pitchFamily="18" charset="0"/>
                <a:cs typeface="Arial" pitchFamily="34" charset="0"/>
              </a:rPr>
              <a:t>cu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o-RO" sz="2000" b="1" i="1" dirty="0" smtClean="0">
                <a:ea typeface="Times New Roman" pitchFamily="18" charset="0"/>
                <a:cs typeface="Arial" pitchFamily="34" charset="0"/>
              </a:rPr>
              <a:t>bobină ideală </a:t>
            </a:r>
            <a:r>
              <a:rPr lang="fr-FR" sz="2000" b="1" i="1" dirty="0" smtClean="0">
                <a:ea typeface="Times New Roman" pitchFamily="18" charset="0"/>
                <a:cs typeface="Arial" pitchFamily="34" charset="0"/>
              </a:rPr>
              <a:t>este </a:t>
            </a:r>
            <a:r>
              <a:rPr lang="fr-FR" sz="2000" b="1" i="1" dirty="0" err="1">
                <a:ea typeface="Times New Roman" pitchFamily="18" charset="0"/>
                <a:cs typeface="Arial" pitchFamily="34" charset="0"/>
              </a:rPr>
              <a:t>defazată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i="1" dirty="0" err="1">
                <a:ea typeface="Times New Roman" pitchFamily="18" charset="0"/>
                <a:cs typeface="Arial" pitchFamily="34" charset="0"/>
              </a:rPr>
              <a:t>cu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o-RO" sz="2000" b="1" i="1" dirty="0">
                <a:ea typeface="Times New Roman" pitchFamily="18" charset="0"/>
                <a:cs typeface="Arial" pitchFamily="34" charset="0"/>
                <a:sym typeface="Symbol" pitchFamily="18" charset="2"/>
              </a:rPr>
              <a:t></a:t>
            </a:r>
            <a:r>
              <a:rPr lang="fr-FR" sz="2000" b="1" i="1" dirty="0">
                <a:ea typeface="Times New Roman" pitchFamily="18" charset="0"/>
                <a:cs typeface="Arial" pitchFamily="34" charset="0"/>
              </a:rPr>
              <a:t>/2 </a:t>
            </a:r>
            <a:r>
              <a:rPr lang="fr-FR" sz="2000" b="1" i="1" dirty="0" err="1" smtClean="0">
                <a:ea typeface="Times New Roman" pitchFamily="18" charset="0"/>
                <a:cs typeface="Arial" pitchFamily="34" charset="0"/>
              </a:rPr>
              <a:t>în</a:t>
            </a:r>
            <a:r>
              <a:rPr lang="ro-RO" sz="2000" b="1" i="1" dirty="0" smtClean="0">
                <a:ea typeface="Times New Roman" pitchFamily="18" charset="0"/>
                <a:cs typeface="Arial" pitchFamily="34" charset="0"/>
              </a:rPr>
              <a:t> urma</a:t>
            </a:r>
            <a:r>
              <a:rPr lang="fr-FR" sz="2000" b="1" i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i="1" dirty="0" err="1" smtClean="0">
                <a:ea typeface="Times New Roman" pitchFamily="18" charset="0"/>
                <a:cs typeface="Arial" pitchFamily="34" charset="0"/>
              </a:rPr>
              <a:t>tensiunii</a:t>
            </a:r>
            <a:r>
              <a:rPr lang="ro-RO" sz="2000" b="1" i="1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000" b="1" dirty="0"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o-RO" sz="2000" b="1" i="1" dirty="0">
                <a:ea typeface="Times New Roman" pitchFamily="18" charset="0"/>
                <a:cs typeface="Arial" pitchFamily="34" charset="0"/>
                <a:sym typeface="Symbol" pitchFamily="18" charset="2"/>
              </a:rPr>
              <a:t>este introdusă o rezistență aparentă </a:t>
            </a:r>
            <a:r>
              <a:rPr lang="ro-RO" sz="2000" b="1" i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, reactanța inductivă  X</a:t>
            </a:r>
            <a:r>
              <a:rPr lang="ro-RO" sz="1600" b="1" i="1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L</a:t>
            </a:r>
            <a:endParaRPr lang="fr-FR" b="1" i="1" dirty="0"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6400800" y="1524000"/>
            <a:ext cx="2743200" cy="2198132"/>
            <a:chOff x="6400800" y="609600"/>
            <a:chExt cx="2743200" cy="2198132"/>
          </a:xfrm>
        </p:grpSpPr>
        <p:sp>
          <p:nvSpPr>
            <p:cNvPr id="18" name="Rectangle 17"/>
            <p:cNvSpPr/>
            <p:nvPr/>
          </p:nvSpPr>
          <p:spPr>
            <a:xfrm>
              <a:off x="6781800" y="21336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781800" y="2362200"/>
              <a:ext cx="2057400" cy="0"/>
            </a:xfrm>
            <a:prstGeom prst="straightConnector1">
              <a:avLst/>
            </a:prstGeom>
            <a:ln w="2222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781800" y="914400"/>
              <a:ext cx="0" cy="14478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610600" y="243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 dirty="0" smtClean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  <a:r>
                <a:rPr lang="ro-RO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00800" y="609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 err="1" smtClean="0">
                  <a:solidFill>
                    <a:srgbClr val="FF0000"/>
                  </a:solidFill>
                </a:rPr>
                <a:t>U</a:t>
              </a:r>
              <a:r>
                <a:rPr lang="ro-RO" sz="1400" dirty="0" err="1" smtClean="0">
                  <a:solidFill>
                    <a:srgbClr val="FF0000"/>
                  </a:solidFill>
                </a:rPr>
                <a:t>Lm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1828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π</a:t>
              </a:r>
              <a:r>
                <a:rPr lang="ro-RO" dirty="0" smtClean="0">
                  <a:latin typeface="Arial"/>
                  <a:cs typeface="Arial"/>
                </a:rPr>
                <a:t>/2</a:t>
              </a:r>
              <a:endParaRPr lang="en-US" dirty="0"/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705600" y="4038600"/>
          <a:ext cx="2143125" cy="457200"/>
        </p:xfrm>
        <a:graphic>
          <a:graphicData uri="http://schemas.openxmlformats.org/presentationml/2006/ole">
            <p:oleObj spid="_x0000_s22530" name="Ecuaţie" r:id="rId3" imgW="952200" imgH="203040" progId="Equation.3">
              <p:embed/>
            </p:oleObj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6115050" y="4724400"/>
          <a:ext cx="3028950" cy="885825"/>
        </p:xfrm>
        <a:graphic>
          <a:graphicData uri="http://schemas.openxmlformats.org/presentationml/2006/ole">
            <p:oleObj spid="_x0000_s22531" name="Ecuaţie" r:id="rId4" imgW="1346040" imgH="39348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" y="4114800"/>
            <a:ext cx="1143000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Concluzii: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106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Diagrama </a:t>
            </a:r>
            <a:r>
              <a:rPr lang="ro-RO" dirty="0" err="1" smtClean="0"/>
              <a:t>fazorială</a:t>
            </a:r>
            <a:endParaRPr lang="en-US" dirty="0"/>
          </a:p>
        </p:txBody>
      </p:sp>
      <p:pic>
        <p:nvPicPr>
          <p:cNvPr id="20" name="Picture 19" descr="L in 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"/>
            <a:ext cx="6394852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419600" y="1066800"/>
          <a:ext cx="2649537" cy="749062"/>
        </p:xfrm>
        <a:graphic>
          <a:graphicData uri="http://schemas.openxmlformats.org/presentationml/2006/ole">
            <p:oleObj spid="_x0000_s19459" name="Ecuaţie" r:id="rId3" imgW="1409400" imgH="393480" progId="Equation.3">
              <p:embed/>
            </p:oleObj>
          </a:graphicData>
        </a:graphic>
      </p:graphicFrame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8839200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Condensator în curent alternativ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Condensatorul este un element de circuit caracterizat de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capacitate electrică</a:t>
            </a:r>
            <a:r>
              <a:rPr lang="ro-RO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şi care legat la o sursă de tensiune acumulează o anumită sarcină electrică.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486401" y="940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17526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Între armăturile unui condensator este un strat izolator numit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dielectric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ce nu permite trecerea curentului electric prin condensator. Deci condensatorul conectat la o sursă de tensiune continuă, după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 se încarcă, întrerupe circuitul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22" name="Picture 21" descr="C in cc.png"/>
          <p:cNvPicPr>
            <a:picLocks noChangeAspect="1"/>
          </p:cNvPicPr>
          <p:nvPr/>
        </p:nvPicPr>
        <p:blipFill>
          <a:blip r:embed="rId4" cstate="print"/>
          <a:srcRect t="3779" r="795" b="13849"/>
          <a:stretch>
            <a:fillRect/>
          </a:stretch>
        </p:blipFill>
        <p:spPr>
          <a:xfrm>
            <a:off x="3429000" y="2590800"/>
            <a:ext cx="5715000" cy="426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2743200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17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o-RO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Sarcinile acumulate pe armături, determină</a:t>
            </a:r>
            <a:r>
              <a:rPr kumimoji="0" lang="ro-RO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apariția </a:t>
            </a:r>
            <a:r>
              <a:rPr kumimoji="0" lang="ro-RO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în condensator a unui </a:t>
            </a:r>
            <a:r>
              <a:rPr kumimoji="0" lang="ro-RO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câmp electric, astfel, o parte din energia sursei o regăsim ca energie a câmpului electric și va fi restituită circuitului periodic.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990600" y="5334000"/>
          <a:ext cx="1277795" cy="838200"/>
        </p:xfrm>
        <a:graphic>
          <a:graphicData uri="http://schemas.openxmlformats.org/presentationml/2006/ole">
            <p:oleObj spid="_x0000_s19462" name="Ecuaţie" r:id="rId5" imgW="685800" imgH="444240" progId="Equation.3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438400" y="990600"/>
          <a:ext cx="823912" cy="833438"/>
        </p:xfrm>
        <a:graphic>
          <a:graphicData uri="http://schemas.openxmlformats.org/presentationml/2006/ole">
            <p:oleObj spid="_x0000_s19464" name="Ecuaţie" r:id="rId6" imgW="393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745</Words>
  <Application>Microsoft Office PowerPoint</Application>
  <PresentationFormat>On-screen Show (4:3)</PresentationFormat>
  <Paragraphs>79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Ecuaţie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iuliana</dc:creator>
  <cp:lastModifiedBy>iuliana</cp:lastModifiedBy>
  <cp:revision>81</cp:revision>
  <dcterms:created xsi:type="dcterms:W3CDTF">2014-03-01T13:19:03Z</dcterms:created>
  <dcterms:modified xsi:type="dcterms:W3CDTF">2014-03-01T23:05:11Z</dcterms:modified>
</cp:coreProperties>
</file>