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7" r:id="rId3"/>
    <p:sldId id="258" r:id="rId4"/>
    <p:sldId id="303" r:id="rId5"/>
    <p:sldId id="259" r:id="rId6"/>
    <p:sldId id="298" r:id="rId7"/>
    <p:sldId id="307" r:id="rId8"/>
    <p:sldId id="304" r:id="rId9"/>
    <p:sldId id="306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  <a:srgbClr val="008000"/>
    <a:srgbClr val="339933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7087" autoAdjust="0"/>
  </p:normalViewPr>
  <p:slideViewPr>
    <p:cSldViewPr>
      <p:cViewPr varScale="1">
        <p:scale>
          <a:sx n="51" d="100"/>
          <a:sy n="51" d="100"/>
        </p:scale>
        <p:origin x="-5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84BD881-D55C-4D20-AACB-E5A9E902F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83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7B6C91-3040-436F-B10E-5675A0FDF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7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  <a:p>
            <a:r>
              <a:rPr lang="en-US" dirty="0" smtClean="0"/>
              <a:t>A because it has only non-metals; Remind students that ionic</a:t>
            </a:r>
            <a:r>
              <a:rPr lang="en-US" baseline="0" dirty="0" smtClean="0"/>
              <a:t> compounds made of metals-nonmetals or polyatomic ions are not.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0ED8C-D28F-40EA-A0CB-ACA08BEF77F9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r>
              <a:rPr lang="en-US" dirty="0" smtClean="0"/>
              <a:t>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r>
              <a:rPr lang="en-US" dirty="0" smtClean="0"/>
              <a:t>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2E9B-7176-490F-8414-E8CA41C5A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59A28-B5A5-418A-AB19-246053862A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810DE-B7AF-4319-A560-F5BF08929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4702-72E6-404C-AEA7-652930008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1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8C9B3-4E9E-494A-9509-C895CC80F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5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EFAA-A56A-4CC8-A98B-CF04274BB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F6BE3-14BA-4C39-9317-DD031154C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71BF5-A3FF-4A8D-AD38-002505849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4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D11EB-86FF-458E-A311-4D1C4B5A6E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3BA4-F641-4539-8933-CF31A4678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E45F-1A85-423B-AB7E-4AB219331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977AB0-81F2-4AD3-91D4-5A63677B77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i="1" dirty="0"/>
              <a:t>Molecule </a:t>
            </a:r>
            <a:r>
              <a:rPr lang="en-US" i="1" smtClean="0"/>
              <a:t>Shapes 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990600"/>
            <a:ext cx="8686800" cy="3276600"/>
          </a:xfrm>
        </p:spPr>
        <p:txBody>
          <a:bodyPr/>
          <a:lstStyle/>
          <a:p>
            <a:pPr algn="l"/>
            <a:r>
              <a:rPr lang="en-US" sz="2800" b="1" dirty="0"/>
              <a:t>Learning Goals: </a:t>
            </a:r>
            <a:r>
              <a:rPr lang="en-US" sz="2800" dirty="0"/>
              <a:t>Students 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Identify substances to which “Molecular geometry” applies.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Name molecule </a:t>
            </a:r>
            <a:r>
              <a:rPr lang="en-US" sz="2800" u="sng" dirty="0"/>
              <a:t>and</a:t>
            </a:r>
            <a:r>
              <a:rPr lang="en-US" sz="2800" dirty="0"/>
              <a:t> electron geometries for basic molecules.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Explain the model being used to predict molecule geometry</a:t>
            </a:r>
            <a:r>
              <a:rPr lang="en-US" sz="2800" i="1" dirty="0"/>
              <a:t>.</a:t>
            </a:r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Predict common molecular geometry from the number of electron pairs and bonded atoms around a central atom of basic compounds</a:t>
            </a:r>
            <a:r>
              <a:rPr lang="en-US" sz="2800" i="1" dirty="0"/>
              <a:t>. </a:t>
            </a:r>
            <a:endParaRPr lang="en-US" sz="2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657600" y="6396335"/>
            <a:ext cx="541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by Trish Loeblein updated </a:t>
            </a:r>
            <a:r>
              <a:rPr lang="en-US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>
              <a:buFontTx/>
              <a:buAutoNum type="arabicPeriod"/>
            </a:pPr>
            <a:r>
              <a:rPr lang="en-US" b="1" dirty="0" smtClean="0"/>
              <a:t>Which is a molecule?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5181600" cy="44196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800" b="1" dirty="0" smtClean="0">
                <a:solidFill>
                  <a:srgbClr val="0000CC"/>
                </a:solidFill>
              </a:rPr>
              <a:t>CO</a:t>
            </a:r>
            <a:r>
              <a:rPr lang="en-US" sz="4800" b="1" baseline="-25000" dirty="0" smtClean="0">
                <a:solidFill>
                  <a:srgbClr val="0000CC"/>
                </a:solidFill>
              </a:rPr>
              <a:t>2</a:t>
            </a:r>
            <a:endParaRPr lang="en-US" sz="48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800" b="1" dirty="0" smtClean="0">
                <a:solidFill>
                  <a:srgbClr val="0000CC"/>
                </a:solidFill>
              </a:rPr>
              <a:t>CaCl</a:t>
            </a:r>
            <a:r>
              <a:rPr lang="en-US" sz="4800" b="1" baseline="-25000" dirty="0" smtClean="0">
                <a:solidFill>
                  <a:srgbClr val="0000CC"/>
                </a:solidFill>
              </a:rPr>
              <a:t>2</a:t>
            </a:r>
            <a:endParaRPr lang="en-US" sz="48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800" b="1" dirty="0" smtClean="0">
                <a:solidFill>
                  <a:srgbClr val="0000CC"/>
                </a:solidFill>
              </a:rPr>
              <a:t>NH</a:t>
            </a:r>
            <a:r>
              <a:rPr lang="en-US" sz="4800" b="1" baseline="-25000" dirty="0" smtClean="0">
                <a:solidFill>
                  <a:srgbClr val="0000CC"/>
                </a:solidFill>
              </a:rPr>
              <a:t>4</a:t>
            </a:r>
            <a:r>
              <a:rPr lang="en-US" sz="4800" b="1" dirty="0" smtClean="0">
                <a:solidFill>
                  <a:srgbClr val="0000CC"/>
                </a:solidFill>
              </a:rPr>
              <a:t>Cl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800" b="1" dirty="0" smtClean="0">
                <a:solidFill>
                  <a:srgbClr val="0000CC"/>
                </a:solidFill>
              </a:rPr>
              <a:t>Li</a:t>
            </a:r>
            <a:r>
              <a:rPr lang="en-US" sz="4800" b="1" baseline="-25000" dirty="0" smtClean="0">
                <a:solidFill>
                  <a:srgbClr val="0000CC"/>
                </a:solidFill>
              </a:rPr>
              <a:t>2</a:t>
            </a:r>
            <a:r>
              <a:rPr lang="en-US" sz="4800" b="1" dirty="0" smtClean="0">
                <a:solidFill>
                  <a:srgbClr val="0000CC"/>
                </a:solidFill>
              </a:rPr>
              <a:t>SO</a:t>
            </a:r>
            <a:r>
              <a:rPr lang="en-US" sz="4800" b="1" baseline="-25000" dirty="0" smtClean="0">
                <a:solidFill>
                  <a:srgbClr val="0000CC"/>
                </a:solidFill>
              </a:rPr>
              <a:t>4</a:t>
            </a:r>
            <a:endParaRPr lang="en-US" sz="4800" dirty="0">
              <a:solidFill>
                <a:srgbClr val="0000CC"/>
              </a:solidFill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sz="4400" b="1" baseline="-25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76" y="283464"/>
            <a:ext cx="9220200" cy="2209800"/>
          </a:xfrm>
        </p:spPr>
        <p:txBody>
          <a:bodyPr/>
          <a:lstStyle/>
          <a:p>
            <a:pPr algn="l"/>
            <a:r>
              <a:rPr lang="en-US" dirty="0" smtClean="0"/>
              <a:t>2</a:t>
            </a:r>
            <a:r>
              <a:rPr lang="en-US" b="1" dirty="0" smtClean="0"/>
              <a:t>. Which would have a linear shape?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5105400" cy="3200400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err="1" smtClean="0">
                <a:solidFill>
                  <a:schemeClr val="accent2"/>
                </a:solidFill>
              </a:rPr>
              <a:t>HBr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CO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2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Both are linear</a:t>
            </a:r>
            <a:endParaRPr lang="en-US" sz="4000" b="1" baseline="-25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24" y="304800"/>
            <a:ext cx="8418576" cy="2209800"/>
          </a:xfrm>
        </p:spPr>
        <p:txBody>
          <a:bodyPr/>
          <a:lstStyle/>
          <a:p>
            <a:pPr algn="l"/>
            <a:r>
              <a:rPr lang="en-US" dirty="0"/>
              <a:t>3</a:t>
            </a:r>
            <a:r>
              <a:rPr lang="en-US" b="1" dirty="0" smtClean="0"/>
              <a:t>. Which has only single bonds?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6248400" cy="3200400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err="1" smtClean="0">
                <a:solidFill>
                  <a:schemeClr val="accent2"/>
                </a:solidFill>
              </a:rPr>
              <a:t>HBr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CO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2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Both have all single bonds</a:t>
            </a:r>
            <a:endParaRPr lang="en-US" sz="4000" b="1" baseline="-250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1143000"/>
          </a:xfrm>
        </p:spPr>
        <p:txBody>
          <a:bodyPr/>
          <a:lstStyle/>
          <a:p>
            <a:pPr algn="l"/>
            <a:r>
              <a:rPr lang="en-US" b="1" dirty="0" smtClean="0"/>
              <a:t>4. What shape is water?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6781800" cy="4038600"/>
          </a:xfrm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>
                <a:solidFill>
                  <a:srgbClr val="0000CC"/>
                </a:solidFill>
              </a:rPr>
              <a:t>T</a:t>
            </a:r>
            <a:r>
              <a:rPr lang="en-US" sz="4000" b="1" dirty="0" smtClean="0">
                <a:solidFill>
                  <a:srgbClr val="0000CC"/>
                </a:solidFill>
              </a:rPr>
              <a:t>etrahedral</a:t>
            </a:r>
            <a:endParaRPr lang="en-US" sz="40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>
                <a:solidFill>
                  <a:srgbClr val="0000CC"/>
                </a:solidFill>
              </a:rPr>
              <a:t>B</a:t>
            </a:r>
            <a:r>
              <a:rPr lang="en-US" sz="4000" b="1" dirty="0" smtClean="0">
                <a:solidFill>
                  <a:srgbClr val="0000CC"/>
                </a:solidFill>
              </a:rPr>
              <a:t>ent</a:t>
            </a:r>
            <a:endParaRPr lang="en-US" sz="4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Trigonal planar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>
                <a:solidFill>
                  <a:srgbClr val="0000CC"/>
                </a:solidFill>
              </a:rPr>
              <a:t>L</a:t>
            </a:r>
            <a:r>
              <a:rPr lang="en-US" sz="4000" b="1" dirty="0" smtClean="0">
                <a:solidFill>
                  <a:srgbClr val="0000CC"/>
                </a:solidFill>
              </a:rPr>
              <a:t>inear</a:t>
            </a:r>
          </a:p>
          <a:p>
            <a:pPr marL="0" indent="0">
              <a:buClr>
                <a:schemeClr val="tx1"/>
              </a:buClr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4000" b="1" baseline="-25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 </a:t>
            </a:r>
            <a:r>
              <a:rPr lang="en-US" b="1" dirty="0" smtClean="0"/>
              <a:t>Which is an example of an exception to the octet rule?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6400800" cy="38862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O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>
                <a:solidFill>
                  <a:srgbClr val="0000CC"/>
                </a:solidFill>
              </a:rPr>
              <a:t>N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B</a:t>
            </a:r>
            <a:r>
              <a:rPr lang="en-US" sz="4400" b="1" dirty="0">
                <a:solidFill>
                  <a:srgbClr val="0000CC"/>
                </a:solidFill>
              </a:rPr>
              <a:t>F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3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I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More than one of these</a:t>
            </a:r>
            <a:endParaRPr lang="en-US" sz="4400" b="1" baseline="-25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5ans. </a:t>
            </a:r>
            <a:r>
              <a:rPr lang="en-US" b="1" dirty="0" smtClean="0"/>
              <a:t>Which is an example of an exception to the octet rule?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6400800" cy="3886200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O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>
                <a:solidFill>
                  <a:srgbClr val="0000CC"/>
                </a:solidFill>
              </a:rPr>
              <a:t>N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  <a:endParaRPr lang="en-US" sz="44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B</a:t>
            </a:r>
            <a:r>
              <a:rPr lang="en-US" sz="4400" b="1" dirty="0">
                <a:solidFill>
                  <a:srgbClr val="0000CC"/>
                </a:solidFill>
              </a:rPr>
              <a:t>F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3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I</a:t>
            </a:r>
            <a:r>
              <a:rPr lang="en-US" sz="4400" b="1" baseline="-25000" dirty="0" smtClean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2"/>
              </a:buClr>
              <a:buFontTx/>
              <a:buAutoNum type="alphaUcPeriod"/>
            </a:pPr>
            <a:r>
              <a:rPr lang="en-US" sz="4400" b="1" dirty="0" smtClean="0">
                <a:solidFill>
                  <a:srgbClr val="0000CC"/>
                </a:solidFill>
              </a:rPr>
              <a:t>More than one of these</a:t>
            </a:r>
            <a:endParaRPr lang="en-US" sz="4400" b="1" baseline="-25000" dirty="0" smtClean="0">
              <a:solidFill>
                <a:srgbClr val="0000C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3286529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2819400" y="3924300"/>
            <a:ext cx="3048000" cy="190500"/>
          </a:xfrm>
          <a:prstGeom prst="straightConnector1">
            <a:avLst/>
          </a:prstGeom>
          <a:ln w="762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4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5471160" cy="1697736"/>
          </a:xfrm>
        </p:spPr>
        <p:txBody>
          <a:bodyPr/>
          <a:lstStyle/>
          <a:p>
            <a:pPr algn="l"/>
            <a:r>
              <a:rPr lang="en-US" dirty="0"/>
              <a:t>6</a:t>
            </a:r>
            <a:r>
              <a:rPr lang="en-US" b="1" dirty="0" smtClean="0"/>
              <a:t>. Which molecule could be represented with this diagram?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4419600" cy="2438400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BH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3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CH</a:t>
            </a:r>
            <a:r>
              <a:rPr lang="en-US" sz="4000" b="1" baseline="-25000" dirty="0">
                <a:solidFill>
                  <a:srgbClr val="0000CC"/>
                </a:solidFill>
              </a:rPr>
              <a:t>4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NH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3</a:t>
            </a:r>
            <a:endParaRPr lang="en-US" sz="4000" b="1" baseline="-25000" dirty="0">
              <a:solidFill>
                <a:srgbClr val="CC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15" y="152400"/>
            <a:ext cx="343852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50292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6b. </a:t>
            </a:r>
            <a:r>
              <a:rPr lang="en-US" sz="4400" b="1" dirty="0" smtClean="0"/>
              <a:t>What would the structural formula look like?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319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471160" cy="1697736"/>
          </a:xfrm>
        </p:spPr>
        <p:txBody>
          <a:bodyPr/>
          <a:lstStyle/>
          <a:p>
            <a:pPr algn="l"/>
            <a:r>
              <a:rPr lang="en-US" dirty="0" smtClean="0"/>
              <a:t>7</a:t>
            </a:r>
            <a:r>
              <a:rPr lang="en-US" b="1" dirty="0" smtClean="0"/>
              <a:t>. Which molecule could be represented with this diagram?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4419600" cy="3046202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HCl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CH</a:t>
            </a:r>
            <a:r>
              <a:rPr lang="en-US" sz="4000" b="1" baseline="-25000" dirty="0">
                <a:solidFill>
                  <a:srgbClr val="0000CC"/>
                </a:solidFill>
              </a:rPr>
              <a:t>4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NH</a:t>
            </a:r>
            <a:r>
              <a:rPr lang="en-US" sz="4000" b="1" baseline="-25000" dirty="0" smtClean="0">
                <a:solidFill>
                  <a:srgbClr val="0000CC"/>
                </a:solidFill>
              </a:rPr>
              <a:t>3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F</a:t>
            </a:r>
            <a:r>
              <a:rPr lang="en-US" sz="4000" b="1" baseline="-25000" dirty="0">
                <a:solidFill>
                  <a:srgbClr val="0000CC"/>
                </a:solidFill>
              </a:rPr>
              <a:t>2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endParaRPr lang="en-US" sz="40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endParaRPr lang="en-US" sz="40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endParaRPr lang="en-US" sz="4000" b="1" baseline="-25000" dirty="0" smtClean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endParaRPr lang="en-US" sz="4000" b="1" baseline="-25000" dirty="0">
              <a:solidFill>
                <a:srgbClr val="CC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484602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7b. </a:t>
            </a:r>
            <a:r>
              <a:rPr lang="en-US" sz="4400" b="1" dirty="0" smtClean="0"/>
              <a:t>What would the structural formula look like?</a:t>
            </a:r>
            <a:endParaRPr lang="en-US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457200"/>
            <a:ext cx="38385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70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278</Words>
  <Application>Microsoft Office PowerPoint</Application>
  <PresentationFormat>On-screen Show (4:3)</PresentationFormat>
  <Paragraphs>70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Molecule Shapes </vt:lpstr>
      <vt:lpstr>Which is a molecule?</vt:lpstr>
      <vt:lpstr>2. Which would have a linear shape?</vt:lpstr>
      <vt:lpstr>3. Which has only single bonds?</vt:lpstr>
      <vt:lpstr>4. What shape is water?</vt:lpstr>
      <vt:lpstr>5. Which is an example of an exception to the octet rule?</vt:lpstr>
      <vt:lpstr>5ans. Which is an example of an exception to the octet rule?</vt:lpstr>
      <vt:lpstr>6. Which molecule could be represented with this diagram?</vt:lpstr>
      <vt:lpstr>7. Which molecule could be represented with this diagram?</vt:lpstr>
    </vt:vector>
  </TitlesOfParts>
  <Company>PHET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</dc:creator>
  <cp:lastModifiedBy>Trish Loeblein</cp:lastModifiedBy>
  <cp:revision>52</cp:revision>
  <dcterms:created xsi:type="dcterms:W3CDTF">2007-07-21T02:56:53Z</dcterms:created>
  <dcterms:modified xsi:type="dcterms:W3CDTF">2012-02-19T21:20:24Z</dcterms:modified>
</cp:coreProperties>
</file>