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2" r:id="rId2"/>
    <p:sldId id="276" r:id="rId3"/>
    <p:sldId id="280" r:id="rId4"/>
    <p:sldId id="279" r:id="rId5"/>
    <p:sldId id="301" r:id="rId6"/>
    <p:sldId id="295" r:id="rId7"/>
    <p:sldId id="290" r:id="rId8"/>
    <p:sldId id="292" r:id="rId9"/>
    <p:sldId id="293" r:id="rId10"/>
    <p:sldId id="281" r:id="rId11"/>
    <p:sldId id="282" r:id="rId12"/>
    <p:sldId id="28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84800" autoAdjust="0"/>
  </p:normalViewPr>
  <p:slideViewPr>
    <p:cSldViewPr>
      <p:cViewPr varScale="1">
        <p:scale>
          <a:sx n="84" d="100"/>
          <a:sy n="84" d="100"/>
        </p:scale>
        <p:origin x="-2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EA664D-DC26-4CE5-8B1D-406EE13E5ECE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CEBF85-7F22-418E-9B9C-A4ECBA93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94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FF719-1146-324B-B06E-E5B7FD6F822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199B1-6320-AC41-A479-CC815008A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2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Goal: </a:t>
            </a:r>
            <a:r>
              <a:rPr lang="en-US" b="0"/>
              <a:t>Practice balancing an</a:t>
            </a:r>
            <a:r>
              <a:rPr lang="en-US" b="0" baseline="0"/>
              <a:t> easy equation (equivalent in difficulty to Level 1 of the Game in the simulation) by changing coefficients, not subscripts.</a:t>
            </a:r>
            <a:endParaRPr lang="en-US" b="1"/>
          </a:p>
          <a:p>
            <a:r>
              <a:rPr lang="en-US" b="1"/>
              <a:t>Correct answers: </a:t>
            </a:r>
            <a:r>
              <a:rPr lang="en-US" b="0"/>
              <a:t>B or</a:t>
            </a:r>
            <a:r>
              <a:rPr lang="en-US" b="0" baseline="0"/>
              <a:t> E</a:t>
            </a:r>
            <a:endParaRPr lang="en-US" b="0"/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Roughly 30% B and 40-50% E</a:t>
            </a:r>
            <a:r>
              <a:rPr lang="en-US" b="0" baseline="0"/>
              <a:t> if only one answer allowed.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/>
              <a:t>Follow-up discussion: </a:t>
            </a:r>
            <a:r>
              <a:rPr lang="en-US" b="0" baseline="0"/>
              <a:t>Students share out their routes, highlighting that there are</a:t>
            </a:r>
            <a:r>
              <a:rPr lang="en-US" baseline="0" dirty="0" smtClean="0"/>
              <a:t> multiple ways to go about solving the problem, but some choices are definitely wrong (e.g. can’t change subscripts.)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8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Practice a challenging example of balancing a chemical</a:t>
            </a:r>
            <a:r>
              <a:rPr lang="en-US" b="0" baseline="0"/>
              <a:t> equation (Level 3 of the simulation game)</a:t>
            </a:r>
          </a:p>
          <a:p>
            <a:r>
              <a:rPr lang="en-US" b="1"/>
              <a:t>Correct answer: </a:t>
            </a:r>
            <a:r>
              <a:rPr lang="en-US" b="0"/>
              <a:t>D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73% correct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Walk through (instructor demo or student volunteer) balancing process, highlighting a less than perfect efficiency route and that fractional coefficients are not allowed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199B1-6320-AC41-A479-CC815008A0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0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Review</a:t>
            </a:r>
            <a:r>
              <a:rPr lang="en-US" b="0" baseline="0"/>
              <a:t> and reinforce that the meanings of subscripts and coefficients are different. Extend balancing to word equations and naming compounds.</a:t>
            </a:r>
            <a:endParaRPr lang="en-US" b="0"/>
          </a:p>
          <a:p>
            <a:r>
              <a:rPr lang="en-US" b="1"/>
              <a:t>Correct answers: </a:t>
            </a:r>
            <a:r>
              <a:rPr lang="en-US" b="0"/>
              <a:t>B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First vote (mostly</a:t>
            </a:r>
            <a:r>
              <a:rPr lang="en-US" b="0" baseline="0"/>
              <a:t> individual) nearly even split between Y/N. Second vote after peer discussion (with a prompt asking students to explain their reasoning to their neighbour) 81% correct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199B1-6320-AC41-A479-CC815008A0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3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Goal: </a:t>
            </a:r>
            <a:r>
              <a:rPr lang="en-US" b="0"/>
              <a:t>Practice balancing a</a:t>
            </a:r>
            <a:r>
              <a:rPr lang="en-US" b="0" baseline="0"/>
              <a:t>n easy equation (equivalent in difficulty to Level 1 of the Game in the simulation), highlighting that there isn’t a single route to a balanced equation.</a:t>
            </a:r>
            <a:endParaRPr lang="en-US" b="1"/>
          </a:p>
          <a:p>
            <a:r>
              <a:rPr lang="en-US" b="1"/>
              <a:t>Correct answers: </a:t>
            </a:r>
            <a:r>
              <a:rPr lang="en-US" b="0"/>
              <a:t>Any answer is viable.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70% A (again,</a:t>
            </a:r>
            <a:r>
              <a:rPr lang="en-US" b="0" baseline="0"/>
              <a:t> suggesting a systematic left-to-right approach).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Goal: </a:t>
            </a:r>
            <a:r>
              <a:rPr lang="en-US" b="0"/>
              <a:t>Practice balancing a</a:t>
            </a:r>
            <a:r>
              <a:rPr lang="en-US" b="0" baseline="0"/>
              <a:t>n intermediate difficulty equation (equivalent in difficulty to Level 2 of the Game in the simulation), highlighting that there isn’t only one route to a balanced equation.</a:t>
            </a:r>
            <a:endParaRPr lang="en-US" b="1"/>
          </a:p>
          <a:p>
            <a:r>
              <a:rPr lang="en-US" b="1"/>
              <a:t>Correct answers: </a:t>
            </a:r>
            <a:r>
              <a:rPr lang="en-US" b="0"/>
              <a:t>Any answer is viable.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72% D (likely</a:t>
            </a:r>
            <a:r>
              <a:rPr lang="en-US" b="0" baseline="0"/>
              <a:t> suggests that students are moving systematically from left to right, and since C is already balanced, they balance H next).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Review meanings</a:t>
            </a:r>
            <a:r>
              <a:rPr lang="en-US" b="0" baseline="0"/>
              <a:t> of </a:t>
            </a:r>
            <a:r>
              <a:rPr lang="en-US" b="0"/>
              <a:t>coefficients vs</a:t>
            </a:r>
            <a:r>
              <a:rPr lang="en-US" b="0" baseline="0"/>
              <a:t> subscripts using atom representations from the sim and a molecule used in several equations (if students need additional review, suggest using Build a Molecule simulation)</a:t>
            </a:r>
          </a:p>
          <a:p>
            <a:r>
              <a:rPr lang="en-US" b="1"/>
              <a:t>Correct answer: </a:t>
            </a:r>
            <a:r>
              <a:rPr lang="en-US" b="0"/>
              <a:t>A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48% A and 44% C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Draw pictures showing how subscripts and coefficients differ, even though the total number of atoms is the same. Ask students to discuss simple examples like H</a:t>
            </a:r>
            <a:r>
              <a:rPr lang="en-US" b="0" baseline="-25000"/>
              <a:t>2</a:t>
            </a:r>
            <a:r>
              <a:rPr lang="en-US" b="0" baseline="0"/>
              <a:t> vs. 2H.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199B1-6320-AC41-A479-CC815008A0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5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Goal: </a:t>
            </a:r>
            <a:r>
              <a:rPr lang="en-US" b="0"/>
              <a:t>Review meanings</a:t>
            </a:r>
            <a:r>
              <a:rPr lang="en-US" b="0" baseline="0"/>
              <a:t> of </a:t>
            </a:r>
            <a:r>
              <a:rPr lang="en-US" b="0"/>
              <a:t>coefficients vs</a:t>
            </a:r>
            <a:r>
              <a:rPr lang="en-US" b="0" baseline="0"/>
              <a:t> subscripts</a:t>
            </a:r>
            <a:endParaRPr lang="en-US" b="1"/>
          </a:p>
          <a:p>
            <a:r>
              <a:rPr lang="en-US" b="1"/>
              <a:t>Correct answer: </a:t>
            </a:r>
            <a:r>
              <a:rPr lang="en-US" b="0"/>
              <a:t>B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1" baseline="0"/>
              <a:t> </a:t>
            </a:r>
            <a:r>
              <a:rPr lang="en-US" b="0" baseline="0"/>
              <a:t>96% correct (this question immediately followed the previous clicker question discussion)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199B1-6320-AC41-A479-CC815008A0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8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Practice balancing a moderately</a:t>
            </a:r>
            <a:r>
              <a:rPr lang="en-US" b="0" baseline="0"/>
              <a:t> complex chemical equation (roughly equivalent in difficulty to Level 2 of the Game in the simulation)</a:t>
            </a:r>
          </a:p>
          <a:p>
            <a:r>
              <a:rPr lang="en-US" b="1"/>
              <a:t>Correct answer: </a:t>
            </a:r>
            <a:r>
              <a:rPr lang="en-US" b="0"/>
              <a:t>B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69% correct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Ask for a student volunteer to balance the equation (what </a:t>
            </a:r>
            <a:r>
              <a:rPr lang="en-US" b="0" i="1" baseline="0"/>
              <a:t>is</a:t>
            </a:r>
            <a:r>
              <a:rPr lang="en-US" b="0" i="0" baseline="0"/>
              <a:t> the coefficient that needs to be changed, and to what?). This is also a good opportunity to discuss least coefficients, since the equation is still ‘balanced’ if we then double all the coefficients in the answer, but we use least coefficients by convention.</a:t>
            </a:r>
            <a:endParaRPr lang="en-US" b="0" baseline="0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7A2B6-2EB4-7A4B-8BA2-70F8BD1DDC7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Goal: </a:t>
            </a:r>
            <a:r>
              <a:rPr lang="en-US" b="0"/>
              <a:t>Practice balancing a more challenging</a:t>
            </a:r>
            <a:r>
              <a:rPr lang="en-US" b="0" baseline="0"/>
              <a:t> equation (one of the least challenging examples from Level 3 of the Game in the simulation)</a:t>
            </a:r>
            <a:endParaRPr lang="en-US" b="1"/>
          </a:p>
          <a:p>
            <a:r>
              <a:rPr lang="en-US" b="1"/>
              <a:t>Correct answer: </a:t>
            </a:r>
            <a:r>
              <a:rPr lang="en-US" b="0"/>
              <a:t>D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59% correct (next</a:t>
            </a:r>
            <a:r>
              <a:rPr lang="en-US" b="0" baseline="0"/>
              <a:t> most popular: </a:t>
            </a:r>
            <a:r>
              <a:rPr lang="en-US" b="0"/>
              <a:t>22% chose B)</a:t>
            </a:r>
          </a:p>
          <a:p>
            <a:r>
              <a:rPr lang="en-US" b="1"/>
              <a:t>Follow-up</a:t>
            </a:r>
            <a:r>
              <a:rPr lang="en-US" b="1" baseline="0"/>
              <a:t> discussion: </a:t>
            </a:r>
            <a:r>
              <a:rPr lang="en-US" b="0" baseline="0"/>
              <a:t>Emphasize w</a:t>
            </a:r>
            <a:r>
              <a:rPr lang="en-US"/>
              <a:t>hole number coefficients, least coefficients, and that there is no</a:t>
            </a:r>
            <a:r>
              <a:rPr lang="en-US" baseline="0"/>
              <a:t> one path to the answer. Use the next slide to highlight that even experts modify their coefficients in the process of balancing, so double-check that things are balanced at the end.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7A2B6-2EB4-7A4B-8BA2-70F8BD1DDC7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Follow-up</a:t>
            </a:r>
            <a:r>
              <a:rPr lang="en-US" i="1" baseline="0"/>
              <a:t> discussion from previous slide – suggest student or instructor think-out loud demo of balancing process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7A2B6-2EB4-7A4B-8BA2-70F8BD1DDC7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4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/>
              <a:t>Allow students time to balance</a:t>
            </a:r>
            <a:r>
              <a:rPr lang="en-US" b="0" i="1" baseline="0"/>
              <a:t> this relatively difficult equation before asking the clicker question on the next slide. Use the clicker prompt to get a sense of class progress.</a:t>
            </a:r>
            <a:endParaRPr lang="en-US" b="0" i="1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199B1-6320-AC41-A479-CC815008A0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7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6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8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3/10/14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BF34-1205-4B78-90EB-15750B0C9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8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8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u="none" dirty="0"/>
              <a:t>Clicker Questions for </a:t>
            </a:r>
            <a:br>
              <a:rPr lang="en-US" b="0" u="none" dirty="0"/>
            </a:br>
            <a:r>
              <a:rPr lang="en-US" b="0" i="1" u="none" dirty="0"/>
              <a:t>Balancing Chemical Equations</a:t>
            </a:r>
          </a:p>
        </p:txBody>
      </p:sp>
      <p:pic>
        <p:nvPicPr>
          <p:cNvPr id="6" name="Picture 5" descr="PhET_Logo_taglineblack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2" y="206234"/>
            <a:ext cx="2659529" cy="1249172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457201" y="3942986"/>
            <a:ext cx="8686799" cy="2345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AUTHORS: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Yuen-</a:t>
            </a:r>
            <a:r>
              <a:rPr lang="en-US" sz="1800" dirty="0" err="1" smtClean="0">
                <a:solidFill>
                  <a:schemeClr val="tx1"/>
                </a:solidFill>
              </a:rPr>
              <a:t>ying</a:t>
            </a:r>
            <a:r>
              <a:rPr lang="en-US" sz="1800" dirty="0" smtClean="0">
                <a:solidFill>
                  <a:schemeClr val="tx1"/>
                </a:solidFill>
              </a:rPr>
              <a:t> Carpenter (University of Colorado Boulder)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Robert Parson (University of Colorado Boulder)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Trish </a:t>
            </a:r>
            <a:r>
              <a:rPr lang="en-US" sz="1800" dirty="0" err="1" smtClean="0">
                <a:solidFill>
                  <a:schemeClr val="tx1"/>
                </a:solidFill>
              </a:rPr>
              <a:t>Loeblein</a:t>
            </a:r>
            <a:r>
              <a:rPr lang="en-US" sz="1800" dirty="0" smtClean="0">
                <a:solidFill>
                  <a:schemeClr val="tx1"/>
                </a:solidFill>
              </a:rPr>
              <a:t> (University of Colorado Boulder)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COURSE: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Introductory / Preparatory College Chemistry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COPYRIGHT: </a:t>
            </a:r>
            <a:r>
              <a:rPr lang="en-US" sz="1800" dirty="0" smtClean="0">
                <a:solidFill>
                  <a:schemeClr val="tx1"/>
                </a:solidFill>
              </a:rPr>
              <a:t>This work is licensed under a </a:t>
            </a:r>
            <a:r>
              <a:rPr lang="en-US" sz="1800" u="sng" dirty="0" smtClean="0">
                <a:hlinkClick r:id="rId3"/>
              </a:rPr>
              <a:t>Creative Commons Attribution 4.0 International License</a:t>
            </a:r>
            <a:r>
              <a:rPr lang="en-US" sz="1800" dirty="0" smtClean="0"/>
              <a:t>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3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Chemical Equations</a:t>
            </a:r>
            <a:br>
              <a:rPr lang="en-US" dirty="0"/>
            </a:br>
            <a:r>
              <a:rPr lang="en-US" sz="2400" b="0" u="none" dirty="0"/>
              <a:t>“Level 3” – More challenging</a:t>
            </a:r>
            <a:endParaRPr lang="en-US" b="0" u="none" dirty="0"/>
          </a:p>
        </p:txBody>
      </p:sp>
      <p:pic>
        <p:nvPicPr>
          <p:cNvPr id="12" name="Picture 11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pic>
        <p:nvPicPr>
          <p:cNvPr id="3" name="Picture 2" descr="Screen Shot 2014-10-17 at 10.01.5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7628"/>
            <a:ext cx="9144000" cy="101167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952875"/>
            <a:ext cx="8229600" cy="21732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Press ‘A’ on your clicker when you think you have correctly balanced this equation.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7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Balancing Chemical Equations</a:t>
            </a:r>
            <a:br>
              <a:rPr lang="en-US"/>
            </a:br>
            <a:r>
              <a:rPr lang="en-US" sz="2400" b="0" u="none"/>
              <a:t>“Level 3” – More challenging</a:t>
            </a:r>
            <a:endParaRPr lang="en-US" b="0" u="none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286125"/>
            <a:ext cx="8229600" cy="2840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/>
              <a:t>What is the </a:t>
            </a:r>
            <a:r>
              <a:rPr lang="en-US" sz="2600" b="1"/>
              <a:t>coefficient of H</a:t>
            </a:r>
            <a:r>
              <a:rPr lang="en-US" sz="2600" b="1" baseline="-25000"/>
              <a:t>2</a:t>
            </a:r>
            <a:r>
              <a:rPr lang="en-US" sz="2600" b="1"/>
              <a:t>O </a:t>
            </a:r>
            <a:r>
              <a:rPr lang="en-US" sz="2600"/>
              <a:t>in the balanced equation?</a:t>
            </a:r>
          </a:p>
          <a:p>
            <a:pPr marL="400050" lvl="1" indent="0">
              <a:buNone/>
            </a:pPr>
            <a:endParaRPr lang="en-US"/>
          </a:p>
          <a:p>
            <a:pPr marL="914400" lvl="1" indent="-514350">
              <a:buFont typeface="+mj-lt"/>
              <a:buAutoNum type="alphaLcPeriod"/>
            </a:pPr>
            <a:r>
              <a:rPr lang="en-US"/>
              <a:t>2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/>
              <a:t>3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/>
              <a:t>4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/>
              <a:t>6</a:t>
            </a:r>
          </a:p>
        </p:txBody>
      </p:sp>
      <p:pic>
        <p:nvPicPr>
          <p:cNvPr id="12" name="Picture 11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pic>
        <p:nvPicPr>
          <p:cNvPr id="3" name="Picture 2" descr="Screen Shot 2014-10-17 at 10.01.5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7628"/>
            <a:ext cx="9144000" cy="101167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93750" y="5639618"/>
            <a:ext cx="1285876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24" y="6138462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2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Balancing Chemical Equations</a:t>
            </a:r>
            <a:br>
              <a:rPr lang="en-US"/>
            </a:br>
            <a:r>
              <a:rPr lang="en-US" sz="2400" b="0" i="1" u="none"/>
              <a:t>Starting from words</a:t>
            </a:r>
            <a:endParaRPr lang="en-US" b="0" i="1" u="none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35125"/>
            <a:ext cx="8229600" cy="4491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/>
              <a:t>When white phosphorus (</a:t>
            </a:r>
            <a:r>
              <a:rPr lang="en-US" sz="2600" b="1"/>
              <a:t>P</a:t>
            </a:r>
            <a:r>
              <a:rPr lang="en-US" sz="2600" b="1" baseline="-25000"/>
              <a:t>4</a:t>
            </a:r>
            <a:r>
              <a:rPr lang="en-US" sz="2600"/>
              <a:t>) is exposed to oxygen gas (</a:t>
            </a:r>
            <a:r>
              <a:rPr lang="en-US" sz="2600" b="1"/>
              <a:t>O</a:t>
            </a:r>
            <a:r>
              <a:rPr lang="en-US" sz="2600" b="1" baseline="-25000"/>
              <a:t>2</a:t>
            </a:r>
            <a:r>
              <a:rPr lang="en-US" sz="2600"/>
              <a:t>), it begins to burn, producing tetraphosphorus decaoxide. 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r>
              <a:rPr lang="en-US" sz="2400"/>
              <a:t>Is this the </a:t>
            </a:r>
            <a:r>
              <a:rPr lang="en-US" sz="2400" i="1" u="sng"/>
              <a:t>correctly balanced chemical equation</a:t>
            </a:r>
            <a:r>
              <a:rPr lang="en-US" sz="2400"/>
              <a:t> for this reaction?</a:t>
            </a:r>
            <a:r>
              <a:rPr lang="en-US" sz="2400" b="1"/>
              <a:t> </a:t>
            </a:r>
            <a:r>
              <a:rPr lang="en-US" sz="2600"/>
              <a:t> </a:t>
            </a:r>
          </a:p>
          <a:p>
            <a:pPr marL="0" indent="0" algn="ctr">
              <a:buNone/>
            </a:pPr>
            <a:r>
              <a:rPr lang="en-US" sz="2600" b="1"/>
              <a:t>4 P + 5 O</a:t>
            </a:r>
            <a:r>
              <a:rPr lang="en-US" sz="2600" b="1" baseline="-25000"/>
              <a:t>2</a:t>
            </a:r>
            <a:r>
              <a:rPr lang="en-US" sz="2600" b="1"/>
              <a:t>  </a:t>
            </a:r>
            <a:r>
              <a:rPr lang="en-US" sz="2600" b="1">
                <a:sym typeface="Wingdings"/>
              </a:rPr>
              <a:t></a:t>
            </a:r>
            <a:r>
              <a:rPr lang="en-US" sz="2600" b="1"/>
              <a:t>  P</a:t>
            </a:r>
            <a:r>
              <a:rPr lang="en-US" sz="2600" b="1" baseline="-25000"/>
              <a:t>4</a:t>
            </a:r>
            <a:r>
              <a:rPr lang="en-US" sz="2600" b="1"/>
              <a:t>O</a:t>
            </a:r>
            <a:r>
              <a:rPr lang="en-US" sz="2600" b="1" baseline="-25000"/>
              <a:t>10</a:t>
            </a:r>
            <a:endParaRPr lang="en-US" sz="2600"/>
          </a:p>
          <a:p>
            <a:endParaRPr lang="en-US" sz="2600" dirty="0"/>
          </a:p>
          <a:p>
            <a:pPr marL="514350" indent="-514350">
              <a:buFont typeface="+mj-lt"/>
              <a:buAutoNum type="alphaLcPeriod"/>
            </a:pPr>
            <a:r>
              <a:rPr lang="en-US" sz="2600"/>
              <a:t>Yes.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/>
              <a:t>No.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/>
              <a:t>Impossible to determine.</a:t>
            </a:r>
          </a:p>
        </p:txBody>
      </p:sp>
      <p:pic>
        <p:nvPicPr>
          <p:cNvPr id="12" name="Picture 11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201" y="4866505"/>
            <a:ext cx="122555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2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76200"/>
            <a:ext cx="9753600" cy="1143000"/>
          </a:xfrm>
        </p:spPr>
        <p:txBody>
          <a:bodyPr>
            <a:normAutofit/>
          </a:bodyPr>
          <a:lstStyle/>
          <a:p>
            <a:r>
              <a:rPr lang="en-US" sz="3600" b="0" u="none" smtClean="0"/>
              <a:t> </a:t>
            </a:r>
            <a:r>
              <a:rPr lang="en-US" sz="3600" b="0" u="none" dirty="0" smtClean="0"/>
              <a:t>What would you do to balance this equation?</a:t>
            </a:r>
            <a:endParaRPr lang="en-US" sz="3600" b="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038600"/>
            <a:ext cx="7391400" cy="2590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Double the coefficient of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( 2 N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 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Multiply coefficient 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by 3 </a:t>
            </a:r>
            <a:r>
              <a:rPr lang="en-US" sz="2800" b="1" dirty="0" smtClean="0">
                <a:solidFill>
                  <a:srgbClr val="00B050"/>
                </a:solidFill>
              </a:rPr>
              <a:t>( 3 H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 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Multiply subscripts 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by 3 </a:t>
            </a:r>
            <a:r>
              <a:rPr lang="en-US" sz="2800" b="1" dirty="0" smtClean="0">
                <a:solidFill>
                  <a:srgbClr val="00B050"/>
                </a:solidFill>
              </a:rPr>
              <a:t>( H</a:t>
            </a:r>
            <a:r>
              <a:rPr lang="en-US" sz="2800" b="1" baseline="-25000" dirty="0">
                <a:solidFill>
                  <a:srgbClr val="00B050"/>
                </a:solidFill>
              </a:rPr>
              <a:t>6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Double the subscripts for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( N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6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Double the coefficient of NH</a:t>
            </a:r>
            <a:r>
              <a:rPr lang="en-US" sz="2800" baseline="-25000" dirty="0" smtClean="0"/>
              <a:t>3 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( 2 NH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6096000"/>
            <a:ext cx="7010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4-10-20 at 8.09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696200" cy="1282700"/>
          </a:xfrm>
          <a:prstGeom prst="rect">
            <a:avLst/>
          </a:prstGeom>
        </p:spPr>
      </p:pic>
      <p:pic>
        <p:nvPicPr>
          <p:cNvPr id="9" name="Picture 8" descr="Screen Shot 2014-10-20 at 8.09.1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362200"/>
            <a:ext cx="3124200" cy="149326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09600" y="4572000"/>
            <a:ext cx="7010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Shot 2014-10-20 at 8.09.1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38400"/>
            <a:ext cx="2988613" cy="1423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8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81000" y="76200"/>
            <a:ext cx="9753600" cy="1143000"/>
          </a:xfrm>
        </p:spPr>
        <p:txBody>
          <a:bodyPr>
            <a:normAutofit fontScale="90000"/>
          </a:bodyPr>
          <a:lstStyle/>
          <a:p>
            <a:r>
              <a:rPr lang="en-US" sz="3600" b="0" u="none" dirty="0" smtClean="0"/>
              <a:t> What was your first step in balancing this equation?</a:t>
            </a:r>
            <a:endParaRPr lang="en-US" sz="3600" b="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2819400"/>
            <a:ext cx="7391400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Change the coefficient of SO</a:t>
            </a:r>
            <a:r>
              <a:rPr lang="en-US" baseline="-25000" dirty="0"/>
              <a:t>3</a:t>
            </a:r>
            <a:endParaRPr lang="en-US" baseline="-25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Change the coefficient of 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Change the coefficient </a:t>
            </a:r>
            <a:r>
              <a:rPr lang="en-US" dirty="0" smtClean="0"/>
              <a:t>of O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53563" y="1600200"/>
            <a:ext cx="3858027" cy="659023"/>
            <a:chOff x="1253563" y="1435108"/>
            <a:chExt cx="3858027" cy="659023"/>
          </a:xfrm>
        </p:grpSpPr>
        <p:sp>
          <p:nvSpPr>
            <p:cNvPr id="4" name="TextBox 3"/>
            <p:cNvSpPr txBox="1"/>
            <p:nvPr/>
          </p:nvSpPr>
          <p:spPr>
            <a:xfrm>
              <a:off x="1253563" y="1435108"/>
              <a:ext cx="871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</a:t>
              </a:r>
              <a:r>
                <a:rPr lang="en-US" sz="3600" baseline="-25000" dirty="0" smtClean="0"/>
                <a:t>3</a:t>
              </a:r>
              <a:r>
                <a:rPr lang="en-US" sz="3600" b="1" baseline="-25000" dirty="0" smtClean="0"/>
                <a:t> </a:t>
              </a:r>
              <a:r>
                <a:rPr lang="en-US" sz="3200" b="1" baseline="-25000" dirty="0" smtClean="0"/>
                <a:t> </a:t>
              </a:r>
              <a:r>
                <a:rPr lang="en-US" sz="3200" dirty="0" smtClean="0"/>
                <a:t>   </a:t>
              </a:r>
              <a:endParaRPr lang="en-US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362200" y="1752600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17227" y="152400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1447800"/>
              <a:ext cx="17587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</a:t>
              </a:r>
              <a:r>
                <a:rPr lang="en-US" sz="3600" baseline="-25000" dirty="0" smtClean="0"/>
                <a:t>2</a:t>
              </a:r>
              <a:r>
                <a:rPr lang="en-US" sz="3600" dirty="0" smtClean="0"/>
                <a:t> + O</a:t>
              </a:r>
              <a:r>
                <a:rPr lang="en-US" sz="3600" baseline="-25000" dirty="0" smtClean="0"/>
                <a:t>2</a:t>
              </a:r>
              <a:endParaRPr lang="en-US" sz="3600" baseline="-250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267425" y="3752671"/>
            <a:ext cx="257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not have 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“correct” answer,</a:t>
            </a:r>
          </a:p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ut A is the most efficient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62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8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152400"/>
            <a:ext cx="9753600" cy="1143000"/>
          </a:xfrm>
        </p:spPr>
        <p:txBody>
          <a:bodyPr>
            <a:normAutofit fontScale="90000"/>
          </a:bodyPr>
          <a:lstStyle/>
          <a:p>
            <a:r>
              <a:rPr lang="en-US" sz="3600" b="0" u="none" dirty="0" smtClean="0"/>
              <a:t> What was your first step in balancing this equation?</a:t>
            </a:r>
            <a:endParaRPr lang="en-US" sz="3600" b="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44" y="3276600"/>
            <a:ext cx="7391400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Change the coefficient of CH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Change the coefficient of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Change the coefficient </a:t>
            </a:r>
            <a:r>
              <a:rPr lang="en-US" dirty="0" smtClean="0"/>
              <a:t>of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Change the coefficient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4543" y="3899587"/>
            <a:ext cx="2159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not have 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“correct” answer –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choices will work,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 and D are the most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efficient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 descr="Screen Shot 2014-10-20 at 8.15.27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467600" cy="2537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286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9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57200" y="2874216"/>
            <a:ext cx="8229600" cy="31148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Which of these chemical formulas describes the contents of the box above?</a:t>
            </a:r>
          </a:p>
          <a:p>
            <a:pPr marL="0" indent="0">
              <a:buNone/>
            </a:pPr>
            <a:endParaRPr lang="en-US" dirty="0"/>
          </a:p>
          <a:p>
            <a:pPr marL="903288" indent="-514350">
              <a:spcAft>
                <a:spcPts val="600"/>
              </a:spcAft>
              <a:buAutoNum type="alphaLcPeriod"/>
            </a:pPr>
            <a:r>
              <a:rPr lang="en-US" dirty="0"/>
              <a:t>4 SH</a:t>
            </a:r>
            <a:r>
              <a:rPr lang="en-US" baseline="-25000" dirty="0"/>
              <a:t>2</a:t>
            </a:r>
          </a:p>
          <a:p>
            <a:pPr marL="903288" indent="-514350">
              <a:spcAft>
                <a:spcPts val="600"/>
              </a:spcAft>
              <a:buAutoNum type="alphaLcPeriod"/>
            </a:pPr>
            <a:r>
              <a:rPr lang="en-US" dirty="0"/>
              <a:t>(SH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4</a:t>
            </a:r>
          </a:p>
          <a:p>
            <a:pPr marL="903288" indent="-514350">
              <a:spcAft>
                <a:spcPts val="600"/>
              </a:spcAft>
              <a:buAutoNum type="alphaLcPeriod"/>
            </a:pPr>
            <a:r>
              <a:rPr lang="en-US" dirty="0"/>
              <a:t>Both A and B</a:t>
            </a:r>
          </a:p>
          <a:p>
            <a:pPr marL="903288" indent="-514350">
              <a:spcAft>
                <a:spcPts val="600"/>
              </a:spcAft>
              <a:buAutoNum type="alphaLcPeriod"/>
            </a:pPr>
            <a:r>
              <a:rPr lang="en-US" dirty="0"/>
              <a:t>Neither A nor 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90831" y="3969084"/>
            <a:ext cx="1521905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676273" y="666033"/>
            <a:ext cx="1397374" cy="1835485"/>
            <a:chOff x="6676273" y="666033"/>
            <a:chExt cx="1397374" cy="1835485"/>
          </a:xfrm>
        </p:grpSpPr>
        <p:pic>
          <p:nvPicPr>
            <p:cNvPr id="9" name="Picture 8" descr="BAM quiz-07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6273" y="666033"/>
              <a:ext cx="1397374" cy="1835485"/>
            </a:xfrm>
            <a:prstGeom prst="rect">
              <a:avLst/>
            </a:prstGeom>
          </p:spPr>
        </p:pic>
        <p:pic>
          <p:nvPicPr>
            <p:cNvPr id="3" name="Picture 2" descr="Screen Shot 2014-10-20 at 8.49.00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1752599"/>
              <a:ext cx="685800" cy="702527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1905000" y="609600"/>
            <a:ext cx="3535648" cy="1828800"/>
            <a:chOff x="1905000" y="609600"/>
            <a:chExt cx="3535648" cy="1828800"/>
          </a:xfrm>
        </p:grpSpPr>
        <p:pic>
          <p:nvPicPr>
            <p:cNvPr id="2" name="Picture 1" descr="Screen Shot 2014-10-20 at 8.48.10 PM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67"/>
            <a:stretch/>
          </p:blipFill>
          <p:spPr>
            <a:xfrm>
              <a:off x="4190999" y="609600"/>
              <a:ext cx="1249649" cy="815096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1905000" y="609600"/>
              <a:ext cx="3505200" cy="1828800"/>
            </a:xfrm>
            <a:prstGeom prst="round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Screen Shot 2014-10-20 at 8.48.10 PM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241"/>
            <a:stretch/>
          </p:blipFill>
          <p:spPr>
            <a:xfrm>
              <a:off x="2667000" y="762000"/>
              <a:ext cx="1249649" cy="812349"/>
            </a:xfrm>
            <a:prstGeom prst="rect">
              <a:avLst/>
            </a:prstGeom>
          </p:spPr>
        </p:pic>
        <p:pic>
          <p:nvPicPr>
            <p:cNvPr id="13" name="Picture 12" descr="Screen Shot 2014-10-20 at 8.48.10 PM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327"/>
            <a:stretch/>
          </p:blipFill>
          <p:spPr>
            <a:xfrm>
              <a:off x="1981200" y="1512704"/>
              <a:ext cx="1249650" cy="697096"/>
            </a:xfrm>
            <a:prstGeom prst="rect">
              <a:avLst/>
            </a:prstGeom>
          </p:spPr>
        </p:pic>
        <p:pic>
          <p:nvPicPr>
            <p:cNvPr id="14" name="Picture 13" descr="Screen Shot 2014-10-20 at 8.48.10 PM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242" b="53650"/>
            <a:stretch/>
          </p:blipFill>
          <p:spPr>
            <a:xfrm>
              <a:off x="3657600" y="1524000"/>
              <a:ext cx="1249649" cy="713358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4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2309" y="1039149"/>
            <a:ext cx="5418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of the boxes below contains a picture representing </a:t>
            </a:r>
            <a:r>
              <a:rPr lang="en-US" sz="2800" b="1" dirty="0">
                <a:solidFill>
                  <a:srgbClr val="0000FF"/>
                </a:solidFill>
              </a:rPr>
              <a:t>2 AsCl</a:t>
            </a:r>
            <a:r>
              <a:rPr lang="en-US" sz="2800" b="1" baseline="-25000" dirty="0">
                <a:solidFill>
                  <a:srgbClr val="0000FF"/>
                </a:solidFill>
              </a:rPr>
              <a:t>3</a:t>
            </a:r>
            <a:r>
              <a:rPr lang="en-US" sz="2800" dirty="0"/>
              <a:t>?</a:t>
            </a:r>
          </a:p>
        </p:txBody>
      </p:sp>
      <p:pic>
        <p:nvPicPr>
          <p:cNvPr id="6" name="Picture 5" descr="BAM quiz-0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07" y="492644"/>
            <a:ext cx="1424111" cy="1870605"/>
          </a:xfrm>
          <a:prstGeom prst="rect">
            <a:avLst/>
          </a:prstGeom>
        </p:spPr>
      </p:pic>
      <p:pic>
        <p:nvPicPr>
          <p:cNvPr id="7" name="Picture 6" descr="BAM quiz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32240"/>
            <a:ext cx="1774565" cy="1828800"/>
          </a:xfrm>
          <a:prstGeom prst="rect">
            <a:avLst/>
          </a:prstGeom>
        </p:spPr>
      </p:pic>
      <p:pic>
        <p:nvPicPr>
          <p:cNvPr id="8" name="Picture 7" descr="BAM quiz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332240"/>
            <a:ext cx="1774565" cy="1828800"/>
          </a:xfrm>
          <a:prstGeom prst="rect">
            <a:avLst/>
          </a:prstGeom>
        </p:spPr>
      </p:pic>
      <p:pic>
        <p:nvPicPr>
          <p:cNvPr id="9" name="Picture 8" descr="BAM quiz-03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35" y="3332240"/>
            <a:ext cx="1774565" cy="1828800"/>
          </a:xfrm>
          <a:prstGeom prst="rect">
            <a:avLst/>
          </a:prstGeom>
        </p:spPr>
      </p:pic>
      <p:pic>
        <p:nvPicPr>
          <p:cNvPr id="10" name="Picture 9" descr="BAM quiz-05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93" y="3332240"/>
            <a:ext cx="1774565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22947" y="5137047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0734" y="5137047"/>
            <a:ext cx="414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59662" y="5137047"/>
            <a:ext cx="401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10904" y="5137047"/>
            <a:ext cx="44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12999" y="3193715"/>
            <a:ext cx="2118895" cy="25281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524" y="6140329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7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Chemical Equations</a:t>
            </a:r>
          </a:p>
        </p:txBody>
      </p:sp>
      <p:pic>
        <p:nvPicPr>
          <p:cNvPr id="7" name="Picture 6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How many coefficients </a:t>
            </a:r>
            <a:r>
              <a:rPr lang="en-US" i="1" dirty="0" smtClean="0"/>
              <a:t>need to be changed </a:t>
            </a:r>
            <a:r>
              <a:rPr lang="en-US" dirty="0" smtClean="0"/>
              <a:t>to make this chemical equation balanced?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Zn(s)  + HNO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Zn(NO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(g)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ym typeface="Wingdings" pitchFamily="2" charset="2"/>
              </a:rPr>
              <a:t>None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ym typeface="Wingdings" pitchFamily="2" charset="2"/>
              </a:rPr>
              <a:t>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sym typeface="Wingdings" pitchFamily="2" charset="2"/>
              </a:rPr>
              <a:t>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sym typeface="Wingdings" pitchFamily="2" charset="2"/>
              </a:rPr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sym typeface="Wingdings" pitchFamily="2" charset="2"/>
              </a:rPr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4217737"/>
            <a:ext cx="1414379" cy="4745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56512" y="4085160"/>
            <a:ext cx="4199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Balanced equation:</a:t>
            </a:r>
          </a:p>
          <a:p>
            <a:pPr algn="ctr"/>
            <a:r>
              <a:rPr lang="en-US" dirty="0">
                <a:solidFill>
                  <a:srgbClr val="FF6600"/>
                </a:solidFill>
              </a:rPr>
              <a:t>Zn(s)  + 2 HNO</a:t>
            </a:r>
            <a:r>
              <a:rPr lang="en-US" baseline="-25000" dirty="0">
                <a:solidFill>
                  <a:srgbClr val="FF6600"/>
                </a:solidFill>
              </a:rPr>
              <a:t>3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aq</a:t>
            </a:r>
            <a:r>
              <a:rPr lang="en-US" dirty="0">
                <a:solidFill>
                  <a:srgbClr val="FF6600"/>
                </a:solidFill>
              </a:rPr>
              <a:t>)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Zn(NO</a:t>
            </a:r>
            <a:r>
              <a:rPr lang="en-US" baseline="-25000" dirty="0">
                <a:solidFill>
                  <a:srgbClr val="FF6600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)</a:t>
            </a:r>
            <a:r>
              <a:rPr lang="en-US" baseline="-25000" dirty="0">
                <a:solidFill>
                  <a:srgbClr val="FF66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rgbClr val="FF6600"/>
                </a:solidFill>
                <a:sym typeface="Wingdings" pitchFamily="2" charset="2"/>
              </a:rPr>
              <a:t>aq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) + H</a:t>
            </a:r>
            <a:r>
              <a:rPr lang="en-US" baseline="-25000" dirty="0">
                <a:solidFill>
                  <a:srgbClr val="FF66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(g)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24" y="6126163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7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4000"/>
            <a:ext cx="8229600" cy="333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After you balance this equation, what is the final coefficient in front of O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AutoNum type="alphaLcPeriod"/>
            </a:pPr>
            <a:r>
              <a:rPr lang="en-US" sz="3000" dirty="0"/>
              <a:t>2</a:t>
            </a:r>
          </a:p>
          <a:p>
            <a:pPr marL="914400" lvl="1" indent="-514350">
              <a:buAutoNum type="alphaLcPeriod"/>
            </a:pPr>
            <a:r>
              <a:rPr lang="en-US" sz="3000" dirty="0"/>
              <a:t>3</a:t>
            </a:r>
          </a:p>
          <a:p>
            <a:pPr marL="914400" lvl="1" indent="-514350">
              <a:buAutoNum type="alphaLcPeriod"/>
            </a:pPr>
            <a:r>
              <a:rPr lang="en-US" sz="3000" dirty="0"/>
              <a:t>4</a:t>
            </a:r>
          </a:p>
          <a:p>
            <a:pPr marL="914400" lvl="1" indent="-514350">
              <a:buAutoNum type="alphaLcPeriod"/>
            </a:pPr>
            <a:r>
              <a:rPr lang="en-US" sz="3000" dirty="0"/>
              <a:t>5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  <p:pic>
        <p:nvPicPr>
          <p:cNvPr id="7" name="Picture 6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pic>
        <p:nvPicPr>
          <p:cNvPr id="8" name="Picture 7" descr="Screen Shot 2014-10-17 at 9.13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3464"/>
            <a:ext cx="9144000" cy="9985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1305" y="5634790"/>
            <a:ext cx="1253958" cy="491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7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Balancing Chemical Equations</a:t>
            </a:r>
          </a:p>
        </p:txBody>
      </p:sp>
      <p:pic>
        <p:nvPicPr>
          <p:cNvPr id="7" name="Picture 6" descr="Screen Shot 2014-10-14 at 6.04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87" y="106944"/>
            <a:ext cx="1387713" cy="614947"/>
          </a:xfrm>
          <a:prstGeom prst="rect">
            <a:avLst/>
          </a:prstGeom>
        </p:spPr>
      </p:pic>
      <p:pic>
        <p:nvPicPr>
          <p:cNvPr id="8" name="Picture 7" descr="Screen Shot 2014-10-17 at 9.13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3464"/>
            <a:ext cx="9144000" cy="9985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89348"/>
            <a:ext cx="9144000" cy="2003612"/>
          </a:xfrm>
          <a:prstGeom prst="rect">
            <a:avLst/>
          </a:prstGeom>
        </p:spPr>
      </p:pic>
      <p:pic>
        <p:nvPicPr>
          <p:cNvPr id="12" name="Picture 11" descr="Screen Shot 2014-10-17 at 9.13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4005"/>
            <a:ext cx="9144000" cy="9985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1388798"/>
            <a:ext cx="2305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Unbalanced equation: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819921"/>
            <a:ext cx="203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Balanced equation: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290" y="5300632"/>
            <a:ext cx="579940" cy="827761"/>
          </a:xfrm>
          <a:prstGeom prst="rect">
            <a:avLst/>
          </a:prstGeom>
          <a:solidFill>
            <a:srgbClr val="FFFFE0"/>
          </a:solidFill>
        </p:spPr>
        <p:txBody>
          <a:bodyPr wrap="none" rtlCol="0"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4399" y="5300632"/>
            <a:ext cx="511198" cy="827761"/>
          </a:xfrm>
          <a:prstGeom prst="rect">
            <a:avLst/>
          </a:prstGeom>
          <a:solidFill>
            <a:srgbClr val="FFFFE0"/>
          </a:solidFill>
        </p:spPr>
        <p:txBody>
          <a:bodyPr wrap="none" rtlCol="0"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5300633"/>
            <a:ext cx="511198" cy="827761"/>
          </a:xfrm>
          <a:prstGeom prst="rect">
            <a:avLst/>
          </a:prstGeom>
          <a:solidFill>
            <a:srgbClr val="FFFFE0"/>
          </a:solidFill>
        </p:spPr>
        <p:txBody>
          <a:bodyPr wrap="none" rtlCol="0"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00261" y="5294100"/>
            <a:ext cx="511198" cy="827761"/>
          </a:xfrm>
          <a:prstGeom prst="rect">
            <a:avLst/>
          </a:prstGeom>
          <a:solidFill>
            <a:srgbClr val="FFFFE0"/>
          </a:solidFill>
        </p:spPr>
        <p:txBody>
          <a:bodyPr wrap="none" rtlCol="0">
            <a:noAutofit/>
          </a:bodyPr>
          <a:lstStyle/>
          <a:p>
            <a:r>
              <a:rPr lang="en-US" sz="3600" dirty="0">
                <a:latin typeface="Arial"/>
                <a:cs typeface="Arial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793055"/>
            <a:ext cx="227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Balancing in progress: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9628" y="2898633"/>
            <a:ext cx="542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rgbClr val="FF6600"/>
                </a:solidFill>
              </a:rPr>
              <a:t>Notice that it is NORMAL that you’ll revise your coefficients (possibly more than once)  as you work towards a balanced equation, since changing one coefficient may affect an element that you previously balanced.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524" y="6121404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9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1253</Words>
  <Application>Microsoft Macintosh PowerPoint</Application>
  <PresentationFormat>On-screen Show (4:3)</PresentationFormat>
  <Paragraphs>139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Clicker Questions for  Balancing Chemical Equations</vt:lpstr>
      <vt:lpstr> What would you do to balance this equation?</vt:lpstr>
      <vt:lpstr> What was your first step in balancing this equation?</vt:lpstr>
      <vt:lpstr> What was your first step in balancing this equation?</vt:lpstr>
      <vt:lpstr>PowerPoint Presentation</vt:lpstr>
      <vt:lpstr>PowerPoint Presentation</vt:lpstr>
      <vt:lpstr>Balancing Chemical Equations</vt:lpstr>
      <vt:lpstr>Balancing Chemical Equations</vt:lpstr>
      <vt:lpstr>Balancing Chemical Equations</vt:lpstr>
      <vt:lpstr>Balancing Chemical Equations “Level 3” – More challenging</vt:lpstr>
      <vt:lpstr>Balancing Chemical Equations “Level 3” – More challenging</vt:lpstr>
      <vt:lpstr>Balancing Chemical Equations Starting from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Nabilah Rontu Carlon</dc:creator>
  <cp:lastModifiedBy>Yuen-ying Carpenter</cp:lastModifiedBy>
  <cp:revision>214</cp:revision>
  <cp:lastPrinted>2014-03-10T16:54:07Z</cp:lastPrinted>
  <dcterms:created xsi:type="dcterms:W3CDTF">2013-10-16T05:31:11Z</dcterms:created>
  <dcterms:modified xsi:type="dcterms:W3CDTF">2014-11-04T20:11:39Z</dcterms:modified>
</cp:coreProperties>
</file>